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8"/>
  </p:notesMasterIdLst>
  <p:sldIdLst>
    <p:sldId id="256" r:id="rId2"/>
    <p:sldId id="258" r:id="rId3"/>
    <p:sldId id="271" r:id="rId4"/>
    <p:sldId id="272" r:id="rId5"/>
    <p:sldId id="295" r:id="rId6"/>
    <p:sldId id="269" r:id="rId7"/>
    <p:sldId id="273" r:id="rId8"/>
    <p:sldId id="298" r:id="rId9"/>
    <p:sldId id="261" r:id="rId10"/>
    <p:sldId id="260" r:id="rId11"/>
    <p:sldId id="275" r:id="rId12"/>
    <p:sldId id="270" r:id="rId13"/>
    <p:sldId id="274" r:id="rId14"/>
    <p:sldId id="296" r:id="rId15"/>
    <p:sldId id="263" r:id="rId16"/>
    <p:sldId id="276" r:id="rId17"/>
    <p:sldId id="281" r:id="rId18"/>
    <p:sldId id="283" r:id="rId19"/>
    <p:sldId id="291" r:id="rId20"/>
    <p:sldId id="293" r:id="rId21"/>
    <p:sldId id="285" r:id="rId22"/>
    <p:sldId id="294" r:id="rId23"/>
    <p:sldId id="297" r:id="rId24"/>
    <p:sldId id="284" r:id="rId25"/>
    <p:sldId id="266" r:id="rId26"/>
    <p:sldId id="268" r:id="rId2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М. Притычкина" initials="АМП" lastIdx="1" clrIdx="0">
    <p:extLst>
      <p:ext uri="{19B8F6BF-5375-455C-9EA6-DF929625EA0E}">
        <p15:presenceInfo xmlns:p15="http://schemas.microsoft.com/office/powerpoint/2012/main" userId="S-1-5-21-76859510-3476530121-2315997628-14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ED1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51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75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100" baseline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endParaRPr lang="ru-RU" sz="1100" baseline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8092385773383916"/>
          <c:y val="2.93632040644705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rgbClr val="0000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8563048285245479"/>
          <c:y val="0.19352733758684565"/>
          <c:w val="0.70584159278627678"/>
          <c:h val="0.558582083036832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отгруженных товаров собственного производства, выполненных работ и услуг собственными силами по "чистым" видам деятельности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>
                <a:rot lat="0" lon="0" rev="5400000"/>
              </a:lightRig>
            </a:scene3d>
            <a:sp3d>
              <a:bevelT w="120650" h="44450"/>
              <a:bevelB w="698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39043</c:v>
                </c:pt>
                <c:pt idx="1">
                  <c:v>46113.2</c:v>
                </c:pt>
                <c:pt idx="2">
                  <c:v>46678.7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3"/>
        <c:overlap val="1"/>
        <c:axId val="439195944"/>
        <c:axId val="439201824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Индекс промышленного производства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8203768271223637E-2"/>
                  <c:y val="-2.3537816515489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8203768271223637E-2"/>
                  <c:y val="-2.62755740506287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8203768271223637E-2"/>
                  <c:y val="-2.3537816515489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 formatCode="General">
                  <c:v>102.2</c:v>
                </c:pt>
                <c:pt idx="1">
                  <c:v>102</c:v>
                </c:pt>
                <c:pt idx="2" formatCode="General">
                  <c:v>101.7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9209664"/>
        <c:axId val="439194376"/>
      </c:lineChart>
      <c:catAx>
        <c:axId val="439195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39201824"/>
        <c:crosses val="autoZero"/>
        <c:auto val="1"/>
        <c:lblAlgn val="ctr"/>
        <c:lblOffset val="100"/>
        <c:noMultiLvlLbl val="0"/>
      </c:catAx>
      <c:valAx>
        <c:axId val="439201824"/>
        <c:scaling>
          <c:orientation val="minMax"/>
          <c:max val="6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800" dirty="0" smtClean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млн. рублей</a:t>
                </a:r>
                <a:endParaRPr lang="ru-RU" sz="80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1343235104515211E-2"/>
              <c:y val="0.413053024327454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0000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39195944"/>
        <c:crosses val="autoZero"/>
        <c:crossBetween val="between"/>
        <c:majorUnit val="15000"/>
      </c:valAx>
      <c:valAx>
        <c:axId val="439194376"/>
        <c:scaling>
          <c:orientation val="minMax"/>
          <c:max val="12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800" dirty="0" smtClean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процентов</a:t>
                </a:r>
                <a:endParaRPr lang="ru-RU" sz="80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94336675733992981"/>
              <c:y val="0.397468285665812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0000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39209664"/>
        <c:crosses val="max"/>
        <c:crossBetween val="between"/>
        <c:majorUnit val="20"/>
      </c:valAx>
      <c:catAx>
        <c:axId val="4392096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391943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1049142796030713E-2"/>
          <c:y val="0.81604683764213959"/>
          <c:w val="0.78960551684255031"/>
          <c:h val="0.181215404822721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100" baseline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работ, выполненных по виду экономической деятельности "Строительство"</a:t>
            </a:r>
          </a:p>
        </c:rich>
      </c:tx>
      <c:layout>
        <c:manualLayout>
          <c:xMode val="edge"/>
          <c:yMode val="edge"/>
          <c:x val="0.15144150249663091"/>
          <c:y val="8.08765300744178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rgbClr val="0000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5944914831967297"/>
          <c:y val="0.24720067782830904"/>
          <c:w val="0.77624256040519857"/>
          <c:h val="0.5269792079015230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работ, вырллненныхпо виду экономической деятельности "Строительство", млн.руб.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0.13083597286943832"/>
                  <c:y val="3.183025864359404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304,2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1015406046334221E-2"/>
                  <c:y val="-4.03444730671040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5742193330127194E-2"/>
                  <c:y val="-3.30091143276306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304.2</c:v>
                </c:pt>
                <c:pt idx="1">
                  <c:v>370.2</c:v>
                </c:pt>
                <c:pt idx="2">
                  <c:v>607.20000000000005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28529720"/>
        <c:axId val="428530112"/>
      </c:lineChart>
      <c:catAx>
        <c:axId val="428529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28530112"/>
        <c:crosses val="autoZero"/>
        <c:auto val="1"/>
        <c:lblAlgn val="ctr"/>
        <c:lblOffset val="100"/>
        <c:noMultiLvlLbl val="0"/>
      </c:catAx>
      <c:valAx>
        <c:axId val="428530112"/>
        <c:scaling>
          <c:orientation val="minMax"/>
          <c:max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800" dirty="0" smtClean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млн. рублей</a:t>
                </a:r>
                <a:endParaRPr lang="ru-RU" sz="80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6423584613479522E-2"/>
              <c:y val="0.444873381695947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0000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28529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6377581524363455"/>
          <c:y val="0.10336137873399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rgbClr val="0000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058076708152515"/>
          <c:y val="0.46777485203958591"/>
          <c:w val="0.6174833774285583"/>
          <c:h val="0.381893198535432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промышленного производства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.22650633277290178"/>
                  <c:y val="-5.622922524622022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8751550474250199E-2"/>
                  <c:y val="1.759227737453751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567061854903361E-2"/>
                  <c:y val="6.19485416358570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8931626388932982"/>
                  <c:y val="2.105360320704140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0744034489962517"/>
                  <c:y val="-0.108091744885775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7.5579222990111383E-2"/>
                  <c:y val="-6.94319689776910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добыча полезных ископаемых</c:v>
                </c:pt>
                <c:pt idx="1">
                  <c:v>производство прочей неметаллической минеральной продукции</c:v>
                </c:pt>
                <c:pt idx="2">
                  <c:v>производство металлугрическое</c:v>
                </c:pt>
                <c:pt idx="3">
                  <c:v>ремонт и монтаж машин и оборудования</c:v>
                </c:pt>
                <c:pt idx="4">
                  <c:v>обеспечение электрической энергией, газом и паром; кондиционирование воздуха</c:v>
                </c:pt>
                <c:pt idx="5">
                  <c:v>водоснабжение; водоотведение, организация сбора и утилизация отходов, деятельность по ликвидации загрязнений</c:v>
                </c:pt>
                <c:pt idx="6">
                  <c:v>итого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1456322.5</c:v>
                </c:pt>
                <c:pt idx="1">
                  <c:v>10124085.199999999</c:v>
                </c:pt>
                <c:pt idx="2">
                  <c:v>8465146.1999999993</c:v>
                </c:pt>
                <c:pt idx="3">
                  <c:v>1030472</c:v>
                </c:pt>
                <c:pt idx="4">
                  <c:v>366137.4</c:v>
                </c:pt>
                <c:pt idx="5">
                  <c:v>151031.79999999999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100" baseline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Сальдированный финансовый результат</a:t>
            </a:r>
          </a:p>
          <a:p>
            <a:pPr>
              <a:defRPr sz="11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100" baseline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крупных </a:t>
            </a:r>
            <a:r>
              <a:rPr lang="ru-RU" sz="1100" baseline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средних </a:t>
            </a:r>
            <a:r>
              <a:rPr lang="ru-RU" sz="1100" baseline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endParaRPr lang="ru-RU" sz="1100" baseline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148452253130124"/>
          <c:y val="1.4523835416976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rgbClr val="0000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7012470947793493"/>
          <c:y val="0.19894792191428823"/>
          <c:w val="0.70793481994014174"/>
          <c:h val="0.5322638640043837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Сальдированный финансовый результат крупных и средних организаций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9.318018535508471E-2"/>
                  <c:y val="2.1700323097324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9951071376524079E-2"/>
                  <c:y val="-2.65982624837817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466504779609529E-2"/>
                  <c:y val="-2.659826248378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1026.4000000000001</c:v>
                </c:pt>
                <c:pt idx="1">
                  <c:v>3328</c:v>
                </c:pt>
                <c:pt idx="2">
                  <c:v>3263.9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32958264"/>
        <c:axId val="432560160"/>
      </c:lineChart>
      <c:catAx>
        <c:axId val="432958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32560160"/>
        <c:crosses val="autoZero"/>
        <c:auto val="1"/>
        <c:lblAlgn val="ctr"/>
        <c:lblOffset val="100"/>
        <c:noMultiLvlLbl val="0"/>
      </c:catAx>
      <c:valAx>
        <c:axId val="432560160"/>
        <c:scaling>
          <c:orientation val="minMax"/>
          <c:max val="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800" dirty="0" smtClean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Млн. рублей</a:t>
                </a:r>
                <a:endParaRPr lang="ru-RU" sz="80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2386768470123516E-2"/>
              <c:y val="0.397012865468711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0000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32958264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100" baseline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endParaRPr lang="ru-RU" sz="1100" baseline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8092385773383916"/>
          <c:y val="2.93632040644705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rgbClr val="0000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3907878563592869"/>
          <c:y val="0.22364267047337122"/>
          <c:w val="0.71212957725212389"/>
          <c:h val="0.5147779624746137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розничного товарооборота, млн.рублей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0.10155350841252435"/>
                  <c:y val="2.84513367909557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6687725512483378E-2"/>
                  <c:y val="-3.49691398677210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0992453179312988E-2"/>
                  <c:y val="-3.36226805319355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7929.4</c:v>
                </c:pt>
                <c:pt idx="1">
                  <c:v>8971.2999999999993</c:v>
                </c:pt>
                <c:pt idx="2">
                  <c:v>9541.5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32560944"/>
        <c:axId val="432561336"/>
      </c:lineChart>
      <c:catAx>
        <c:axId val="432560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32561336"/>
        <c:crosses val="autoZero"/>
        <c:auto val="1"/>
        <c:lblAlgn val="ctr"/>
        <c:lblOffset val="100"/>
        <c:noMultiLvlLbl val="0"/>
      </c:catAx>
      <c:valAx>
        <c:axId val="432561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800" dirty="0" smtClean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млн. рублей</a:t>
                </a:r>
                <a:endParaRPr lang="ru-RU" sz="80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5.5359564372662269E-2"/>
              <c:y val="0.402101994186899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0000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32560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100" baseline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</a:t>
            </a:r>
          </a:p>
          <a:p>
            <a:pPr>
              <a:defRPr sz="11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100" baseline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крупных </a:t>
            </a:r>
            <a:r>
              <a:rPr lang="ru-RU" sz="1100" baseline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средних </a:t>
            </a:r>
            <a:r>
              <a:rPr lang="ru-RU" sz="1100" baseline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endParaRPr lang="ru-RU" sz="1100" baseline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8946065139712132"/>
          <c:y val="1.73237929046460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rgbClr val="0000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7012470947793493"/>
          <c:y val="0.16254848940150379"/>
          <c:w val="0.70793481994014174"/>
          <c:h val="0.568663197219444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Размер среднемесячной заработной платы крупных и средних организаций, рублей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0.12407837630249867"/>
                  <c:y val="1.05004977087758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7759359378548294E-2"/>
                  <c:y val="-2.93982502254058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9383584756793769E-2"/>
                  <c:y val="-2.93982502254058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27779</c:v>
                </c:pt>
                <c:pt idx="1">
                  <c:v>30198</c:v>
                </c:pt>
                <c:pt idx="2">
                  <c:v>32739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32041656"/>
        <c:axId val="432042048"/>
      </c:lineChart>
      <c:catAx>
        <c:axId val="432041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32042048"/>
        <c:crosses val="autoZero"/>
        <c:auto val="1"/>
        <c:lblAlgn val="ctr"/>
        <c:lblOffset val="100"/>
        <c:noMultiLvlLbl val="0"/>
      </c:catAx>
      <c:valAx>
        <c:axId val="432042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800" dirty="0" smtClean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рублей</a:t>
                </a:r>
                <a:endParaRPr lang="ru-RU" sz="80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2386768470123516E-2"/>
              <c:y val="0.422212472592946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0000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32041656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100" baseline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endParaRPr lang="ru-RU" sz="1100" baseline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8092385773383916"/>
          <c:y val="2.93632040644705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rgbClr val="0000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4790221943193713"/>
          <c:y val="0.17983854991115222"/>
          <c:w val="0.7435698562067945"/>
          <c:h val="0.558582083036832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зарегистрированных безработных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>
                <a:rot lat="0" lon="0" rev="5400000"/>
              </a:lightRig>
            </a:scene3d>
            <a:sp3d>
              <a:bevelT w="120650" h="44450"/>
              <a:bevelB w="698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962</c:v>
                </c:pt>
                <c:pt idx="1">
                  <c:v>730</c:v>
                </c:pt>
                <c:pt idx="2">
                  <c:v>714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3"/>
        <c:overlap val="1"/>
        <c:axId val="432042832"/>
        <c:axId val="432043224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Уровень регистрируемой безработицы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2.5</c:v>
                </c:pt>
                <c:pt idx="1">
                  <c:v>2.1</c:v>
                </c:pt>
                <c:pt idx="2">
                  <c:v>2.1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8800944"/>
        <c:axId val="428800552"/>
      </c:lineChart>
      <c:catAx>
        <c:axId val="43204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32043224"/>
        <c:crosses val="autoZero"/>
        <c:auto val="1"/>
        <c:lblAlgn val="ctr"/>
        <c:lblOffset val="100"/>
        <c:noMultiLvlLbl val="0"/>
      </c:catAx>
      <c:valAx>
        <c:axId val="432043224"/>
        <c:scaling>
          <c:orientation val="minMax"/>
          <c:max val="1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800" dirty="0" smtClean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человек</a:t>
                </a:r>
                <a:endParaRPr lang="ru-RU" sz="80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1343235104515211E-2"/>
              <c:y val="0.413053024327454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0000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32042832"/>
        <c:crosses val="autoZero"/>
        <c:crossBetween val="between"/>
        <c:majorUnit val="200"/>
      </c:valAx>
      <c:valAx>
        <c:axId val="428800552"/>
        <c:scaling>
          <c:orientation val="minMax"/>
          <c:min val="1.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800" dirty="0" smtClean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процентов</a:t>
                </a:r>
                <a:endParaRPr lang="ru-RU" sz="80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94965480124334933"/>
              <c:y val="0.397468285665812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0000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28800944"/>
        <c:crosses val="max"/>
        <c:crossBetween val="between"/>
      </c:valAx>
      <c:catAx>
        <c:axId val="4288009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288005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991327450628954"/>
          <c:y val="0.81878459517727842"/>
          <c:w val="0.77074138513229151"/>
          <c:h val="0.129198011655086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100" baseline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в основной </a:t>
            </a:r>
            <a:r>
              <a:rPr lang="ru-RU" sz="1100" baseline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</a:t>
            </a:r>
          </a:p>
          <a:p>
            <a:pPr>
              <a:defRPr sz="11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100" baseline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крупных и средних организаций</a:t>
            </a:r>
            <a:endParaRPr lang="ru-RU" sz="1100" baseline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6679767037855595"/>
          <c:y val="4.9664759904323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rgbClr val="0000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8756066691357492"/>
          <c:y val="0.20226414096094417"/>
          <c:w val="0.74481050425073181"/>
          <c:h val="0.5988765617135740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Инвестиции в основной капитал за счет всех источников финансирования, млн.руб.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9.4839284675686614E-2"/>
                  <c:y val="4.76156473089563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9973487021407125E-2"/>
                  <c:y val="-6.23468107174033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849904347177745E-2"/>
                  <c:y val="-2.26715675336012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1518.6</c:v>
                </c:pt>
                <c:pt idx="1">
                  <c:v>2846.2</c:v>
                </c:pt>
                <c:pt idx="2">
                  <c:v>3687.5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28802120"/>
        <c:axId val="168680096"/>
      </c:lineChart>
      <c:catAx>
        <c:axId val="428802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8680096"/>
        <c:crosses val="autoZero"/>
        <c:auto val="1"/>
        <c:lblAlgn val="ctr"/>
        <c:lblOffset val="100"/>
        <c:noMultiLvlLbl val="0"/>
      </c:catAx>
      <c:valAx>
        <c:axId val="168680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800" dirty="0" smtClean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млн. рублей</a:t>
                </a:r>
                <a:endParaRPr lang="ru-RU" sz="80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3.4396626300520375E-3"/>
              <c:y val="0.432022113074824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0000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28802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100" baseline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физического объема инвестиций в основной капитал</a:t>
            </a:r>
          </a:p>
        </c:rich>
      </c:tx>
      <c:layout>
        <c:manualLayout>
          <c:xMode val="edge"/>
          <c:yMode val="edge"/>
          <c:x val="0.21904934283417757"/>
          <c:y val="2.9819795695252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rgbClr val="0000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6025988028580382"/>
          <c:y val="0.18502315659988469"/>
          <c:w val="0.83974011971419615"/>
          <c:h val="0.6014186841149303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Индекс физического объема инвестиций в основной капитал, %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0.1269309790811276"/>
                  <c:y val="6.94539281255329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8458105454486523E-2"/>
                  <c:y val="-3.46875119494382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311494831139746E-2"/>
                  <c:y val="1.15625039831460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119.6</c:v>
                </c:pt>
                <c:pt idx="1">
                  <c:v>174.1</c:v>
                </c:pt>
                <c:pt idx="2">
                  <c:v>123.3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8680880"/>
        <c:axId val="168681272"/>
      </c:lineChart>
      <c:catAx>
        <c:axId val="16868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8681272"/>
        <c:crosses val="autoZero"/>
        <c:auto val="1"/>
        <c:lblAlgn val="ctr"/>
        <c:lblOffset val="100"/>
        <c:noMultiLvlLbl val="0"/>
      </c:catAx>
      <c:valAx>
        <c:axId val="168681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800" dirty="0" smtClean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процентов</a:t>
                </a:r>
                <a:endParaRPr lang="ru-RU" sz="80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3.3406427444016562E-2"/>
              <c:y val="0.420058183061810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0000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8680880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100" baseline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 в действие жилых домов</a:t>
            </a:r>
            <a:endParaRPr lang="ru-RU" sz="1100" baseline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2963526366410905"/>
          <c:y val="5.57110623021732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rgbClr val="0000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9178557772895288"/>
          <c:y val="0.21457499601555352"/>
          <c:w val="0.74703946708345903"/>
          <c:h val="0.5785531983643028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Квадратных метров общей площади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0.12625816292338829"/>
                  <c:y val="2.04074734328645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7.7428370922799014E-2"/>
                  <c:y val="-4.11851002663438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8678450981777341E-3"/>
                  <c:y val="1.6629052257328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7159</c:v>
                </c:pt>
                <c:pt idx="1">
                  <c:v>26166</c:v>
                </c:pt>
                <c:pt idx="2">
                  <c:v>18594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28528544"/>
        <c:axId val="428528936"/>
      </c:lineChart>
      <c:catAx>
        <c:axId val="42852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28528936"/>
        <c:crosses val="autoZero"/>
        <c:auto val="1"/>
        <c:lblAlgn val="ctr"/>
        <c:lblOffset val="100"/>
        <c:noMultiLvlLbl val="0"/>
      </c:catAx>
      <c:valAx>
        <c:axId val="428528936"/>
        <c:scaling>
          <c:orientation val="minMax"/>
          <c:max val="4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0000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800" dirty="0" smtClean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кв. метров общей площади</a:t>
                </a:r>
                <a:endParaRPr lang="ru-RU" sz="80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2.1335408498703801E-2"/>
              <c:y val="0.354726645139739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0000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28528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1C6BF-33C9-425C-ADB1-AC014204D793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746DAF30-7360-471A-B9FE-AF142B7D4B09}" type="pres">
      <dgm:prSet presAssocID="{6CD1C6BF-33C9-425C-ADB1-AC014204D7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6D83BA8-7147-4ED3-9E53-0D7BEAFCCCC5}" type="presOf" srcId="{6CD1C6BF-33C9-425C-ADB1-AC014204D793}" destId="{746DAF30-7360-471A-B9FE-AF142B7D4B0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0.14295</cdr:x>
      <cdr:y>0.03193</cdr:y>
    </cdr:from>
    <cdr:to>
      <cdr:x>0.90389</cdr:x>
      <cdr:y>0.18364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0777" y="148129"/>
          <a:ext cx="2878667" cy="7037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0.01017</cdr:x>
      <cdr:y>0.01095</cdr:y>
    </cdr:from>
    <cdr:to>
      <cdr:x>1</cdr:x>
      <cdr:y>0.27376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61160" y="50800"/>
          <a:ext cx="3998339" cy="12191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Объем отгруженной продукции</a:t>
          </a:r>
        </a:p>
        <a:p xmlns:a="http://schemas.openxmlformats.org/drawingml/2006/main">
          <a:pPr algn="ctr"/>
          <a:r>
            <a:rPr lang="ru-RU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к</a:t>
          </a:r>
          <a:r>
            <a:rPr lang="ru-RU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рупных и средних организаций</a:t>
          </a:r>
          <a:endParaRPr lang="ru-RU" sz="1100" b="1" dirty="0" smtClean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0.14295</cdr:x>
      <cdr:y>0.03193</cdr:y>
    </cdr:from>
    <cdr:to>
      <cdr:x>0.90389</cdr:x>
      <cdr:y>0.18364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0777" y="148129"/>
          <a:ext cx="2878667" cy="7037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0.09595</cdr:x>
      <cdr:y>0.02696</cdr:y>
    </cdr:from>
    <cdr:to>
      <cdr:x>0.90389</cdr:x>
      <cdr:y>0.22408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2976" y="125084"/>
          <a:ext cx="3056467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1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Оборот розничного товарооборота</a:t>
          </a:r>
        </a:p>
        <a:p xmlns:a="http://schemas.openxmlformats.org/drawingml/2006/main">
          <a:pPr algn="ctr"/>
          <a:r>
            <a:rPr lang="ru-RU" sz="11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 по всем каналам реализации</a:t>
          </a:r>
          <a:endParaRPr lang="ru-RU" sz="1100" b="1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0.14295</cdr:x>
      <cdr:y>0.03193</cdr:y>
    </cdr:from>
    <cdr:to>
      <cdr:x>0.90389</cdr:x>
      <cdr:y>0.18364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0777" y="148129"/>
          <a:ext cx="2878667" cy="7037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0.09595</cdr:x>
      <cdr:y>0.0417</cdr:y>
    </cdr:from>
    <cdr:to>
      <cdr:x>0.90389</cdr:x>
      <cdr:y>0.23882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87582" y="193458"/>
          <a:ext cx="3263602" cy="9144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1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Уровень безработицы</a:t>
          </a:r>
          <a:endParaRPr lang="ru-RU" sz="1100" b="1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4D6B1-A700-418A-83CA-55CDD4980E2E}" type="datetimeFigureOut">
              <a:rPr lang="ru-RU" smtClean="0"/>
              <a:pPr/>
              <a:t>04.06.2020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ADA23-59A3-410B-A412-C6261B2F88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145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ADA23-59A3-410B-A412-C6261B2F887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7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ADA23-59A3-410B-A412-C6261B2F887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639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40CDE-62C2-435C-B160-CA3353354B8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920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40CDE-62C2-435C-B160-CA3353354B8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406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788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B652-E0CF-41E7-9463-B49004F9A903}" type="datetime1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0C9D-893A-439D-B9AA-6D9CCDF16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19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8C564-B261-428F-A9D1-87E4BCBF6852}" type="datetime1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0C9D-893A-439D-B9AA-6D9CCDF16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5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4D62-ECD6-44C7-86FD-8F81419BE8EE}" type="datetime1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0C9D-893A-439D-B9AA-6D9CCDF16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F18F-E665-4D56-A78A-6B73EA1FDC40}" type="datetime1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0C9D-893A-439D-B9AA-6D9CCDF16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80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D8A5-974B-4D78-8D99-387DF52F2020}" type="datetime1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0C9D-893A-439D-B9AA-6D9CCDF16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3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79AA3-AD90-4491-9430-393A4AA752B7}" type="datetime1">
              <a:rPr lang="en-US" smtClean="0"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0C9D-893A-439D-B9AA-6D9CCDF16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7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514D8-54A4-443F-BFEE-F57BA5D9D447}" type="datetime1">
              <a:rPr lang="en-US" smtClean="0"/>
              <a:t>6/4/2020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0C9D-893A-439D-B9AA-6D9CCDF16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34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5EB7-5D63-459B-BD1F-533982CB81D0}" type="datetime1">
              <a:rPr lang="en-US" smtClean="0"/>
              <a:t>6/4/2020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0C9D-893A-439D-B9AA-6D9CCDF16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10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40F8-FF7C-404F-B98C-B7FDF3F0088F}" type="datetime1">
              <a:rPr lang="en-US" smtClean="0"/>
              <a:t>6/4/2020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0C9D-893A-439D-B9AA-6D9CCDF16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6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F40AB-0EA3-455C-AB18-4BFB54136126}" type="datetime1">
              <a:rPr lang="en-US" smtClean="0"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0C9D-893A-439D-B9AA-6D9CCDF16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3668C-6994-47DB-923B-3F4EE6C99626}" type="datetime1">
              <a:rPr lang="en-US" smtClean="0"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0C9D-893A-439D-B9AA-6D9CCDF16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7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39937-D571-4757-958D-074B13CB18CC}" type="datetime1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00C9D-893A-439D-B9AA-6D9CCDF16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8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mailto:admsatka@ya.ru" TargetMode="External"/><Relationship Id="rId7" Type="http://schemas.microsoft.com/office/2007/relationships/hdphoto" Target="../media/hdphoto10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://www.satadmin.ru/" TargetMode="External"/><Relationship Id="rId9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2920" y="4061257"/>
            <a:ext cx="6858000" cy="471362"/>
          </a:xfrm>
        </p:spPr>
        <p:txBody>
          <a:bodyPr>
            <a:noAutofit/>
          </a:bodyPr>
          <a:lstStyle/>
          <a:p>
            <a:r>
              <a:rPr lang="ru-RU" sz="28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Саткинский</a:t>
            </a:r>
            <a: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  <a:p>
            <a:endParaRPr lang="en-US" sz="2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087" y="4998623"/>
            <a:ext cx="88476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привлекательность Саткинского муниципального района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35882" y="6519446"/>
            <a:ext cx="10320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2020 </a:t>
            </a: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год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22920" y="3444473"/>
            <a:ext cx="6858000" cy="471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Челябинская область</a:t>
            </a:r>
            <a:endParaRPr lang="en-US" sz="3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32970" y="304897"/>
            <a:ext cx="6980537" cy="59312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Инвестиционная инфраструктура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2677" y="800990"/>
            <a:ext cx="726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для организации и развития бизнеса </a:t>
            </a:r>
            <a:endParaRPr lang="ru-RU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794" y="1225725"/>
            <a:ext cx="1820907" cy="863127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sz="13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Свободных земельных</a:t>
            </a:r>
            <a:r>
              <a:rPr lang="ru-RU" sz="13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участков (</a:t>
            </a:r>
            <a:r>
              <a:rPr lang="en-US" sz="13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greenfield</a:t>
            </a:r>
            <a:r>
              <a:rPr lang="ru-RU" sz="13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- 21</a:t>
            </a:r>
            <a:endParaRPr lang="ru-RU" sz="13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92502" y="1225725"/>
            <a:ext cx="1936581" cy="863127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sz="13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Свободных промышленных площадок </a:t>
            </a:r>
            <a:r>
              <a:rPr lang="en-US" sz="13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(brownfield</a:t>
            </a:r>
            <a:r>
              <a:rPr lang="en-US" sz="13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3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- 7</a:t>
            </a:r>
            <a:endParaRPr lang="ru-RU" sz="13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42884" y="1229230"/>
            <a:ext cx="1820907" cy="874369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sz="13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Производственных помещений - 4</a:t>
            </a:r>
            <a:endParaRPr lang="ru-RU" sz="13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60890" y="1230888"/>
            <a:ext cx="1921131" cy="863127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sz="13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Участков для туристско-рекреационной деятельности - 4</a:t>
            </a:r>
            <a:endParaRPr lang="ru-RU" sz="13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794" y="2088852"/>
            <a:ext cx="1705233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Саткинское</a:t>
            </a:r>
            <a:r>
              <a:rPr lang="ru-RU" sz="1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городское поселение – 1</a:t>
            </a:r>
          </a:p>
          <a:p>
            <a:endParaRPr lang="ru-RU"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Бакальское</a:t>
            </a:r>
            <a:r>
              <a:rPr lang="ru-RU" sz="1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городское поселение – 12</a:t>
            </a:r>
          </a:p>
          <a:p>
            <a:endParaRPr lang="ru-RU"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Межевое городское поселение – 2</a:t>
            </a:r>
          </a:p>
          <a:p>
            <a:endParaRPr lang="ru-RU"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Сулеинское</a:t>
            </a:r>
            <a:r>
              <a:rPr lang="ru-RU" sz="1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городское поселение – 1</a:t>
            </a:r>
          </a:p>
          <a:p>
            <a:endParaRPr lang="ru-RU"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Айлинское</a:t>
            </a:r>
            <a:r>
              <a:rPr lang="ru-RU" sz="1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 – 4</a:t>
            </a:r>
          </a:p>
          <a:p>
            <a:endParaRPr lang="ru-RU"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Романовское сельское поселение – 1 </a:t>
            </a:r>
            <a:endParaRPr lang="ru-RU"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66626" y="2088852"/>
            <a:ext cx="17052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Саткинское</a:t>
            </a:r>
            <a:r>
              <a:rPr lang="ru-RU" sz="1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городское поселение – 1</a:t>
            </a:r>
          </a:p>
          <a:p>
            <a:endParaRPr lang="ru-RU"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Бакальское</a:t>
            </a:r>
            <a:r>
              <a:rPr lang="ru-RU" sz="1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городское поселение – 6</a:t>
            </a:r>
          </a:p>
          <a:p>
            <a:endParaRPr lang="ru-RU"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75458" y="2088852"/>
            <a:ext cx="17052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Саткинское</a:t>
            </a:r>
            <a:r>
              <a:rPr lang="ru-RU" sz="1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городское поселение – 1</a:t>
            </a:r>
          </a:p>
          <a:p>
            <a:endParaRPr lang="ru-RU"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Бакальское</a:t>
            </a:r>
            <a:r>
              <a:rPr lang="ru-RU" sz="1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городское поселение – 3</a:t>
            </a:r>
          </a:p>
          <a:p>
            <a:endParaRPr lang="ru-RU"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76788" y="2062643"/>
            <a:ext cx="17052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Айлинское</a:t>
            </a:r>
            <a:r>
              <a:rPr lang="ru-RU" sz="1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 - 4</a:t>
            </a:r>
          </a:p>
          <a:p>
            <a:endParaRPr lang="ru-RU"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03" y="3518839"/>
            <a:ext cx="2413293" cy="1386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67" y="4212262"/>
            <a:ext cx="2525355" cy="1420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03" y="2735182"/>
            <a:ext cx="2346956" cy="1322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7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90883" y="292704"/>
            <a:ext cx="6980537" cy="5931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Крупнейшие предприятия района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644" y="956107"/>
            <a:ext cx="308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ПАО</a:t>
            </a:r>
            <a:r>
              <a:rPr lang="ru-RU" sz="1600" b="1" dirty="0" smtClean="0">
                <a:solidFill>
                  <a:srgbClr val="000099"/>
                </a:solidFill>
              </a:rPr>
              <a:t> «</a:t>
            </a:r>
            <a:r>
              <a:rPr lang="ru-RU" sz="1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Комбинат</a:t>
            </a:r>
            <a:r>
              <a:rPr lang="ru-RU" sz="1600" b="1" dirty="0" smtClean="0">
                <a:solidFill>
                  <a:srgbClr val="000099"/>
                </a:solidFill>
              </a:rPr>
              <a:t> «</a:t>
            </a:r>
            <a:r>
              <a:rPr lang="ru-RU" sz="1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Магнезит</a:t>
            </a:r>
            <a:r>
              <a:rPr lang="ru-RU" sz="1600" b="1" dirty="0" smtClean="0">
                <a:solidFill>
                  <a:srgbClr val="000099"/>
                </a:solidFill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44" y="1291833"/>
            <a:ext cx="2783892" cy="1747584"/>
          </a:xfrm>
          <a:prstGeom prst="round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3975" y="3035317"/>
            <a:ext cx="3204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огнеупорных изделий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723" y="3448249"/>
            <a:ext cx="286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              </a:t>
            </a:r>
            <a:r>
              <a:rPr lang="ru-RU" sz="1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«БРУ»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4" y="3799084"/>
            <a:ext cx="2782542" cy="1797926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1130" y="5548310"/>
            <a:ext cx="33914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Добыча железных руд открытым способом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75156" y="946646"/>
            <a:ext cx="2867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«Группа «Магнезит»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96" y="1287733"/>
            <a:ext cx="2786585" cy="1747584"/>
          </a:xfrm>
          <a:prstGeom prst="round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56861" y="3026430"/>
            <a:ext cx="31840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1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орговля оптовая неспециализированная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30574" y="3460530"/>
            <a:ext cx="1526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«СЧПЗ»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96" y="3800726"/>
            <a:ext cx="2809463" cy="1747584"/>
          </a:xfrm>
          <a:prstGeom prst="round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08988" y="5514325"/>
            <a:ext cx="347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чугуна, стали и ферросплавов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1" t="14604" r="26298" b="6127"/>
          <a:stretch/>
        </p:blipFill>
        <p:spPr>
          <a:xfrm>
            <a:off x="3449976" y="1938866"/>
            <a:ext cx="2284166" cy="287866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72727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3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033" y="788280"/>
            <a:ext cx="6940992" cy="2977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социально-экономического развития (ТОСЭР)</a:t>
            </a:r>
            <a:endParaRPr lang="ru-RU" sz="1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83526" y="1101971"/>
            <a:ext cx="6551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Постановлением Правительства Российской Федерации от 06.03.2017 № 265 </a:t>
            </a:r>
            <a:endParaRPr lang="ru-RU" sz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</a:t>
            </a:r>
            <a:r>
              <a:rPr lang="ru-RU" sz="12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Бакальского</a:t>
            </a: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городского поселения  </a:t>
            </a:r>
            <a:endParaRPr lang="ru-RU" sz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</a:t>
            </a: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социально-экономического развития «Бакал».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" t="-455" r="21549"/>
          <a:stretch/>
        </p:blipFill>
        <p:spPr>
          <a:xfrm>
            <a:off x="3181716" y="2357313"/>
            <a:ext cx="1780414" cy="2561057"/>
          </a:xfrm>
          <a:prstGeom prst="rect">
            <a:avLst/>
          </a:prstGeom>
          <a:scene3d>
            <a:camera prst="orthographicFront">
              <a:rot lat="0" lon="21599991" rev="0"/>
            </a:camera>
            <a:lightRig rig="threePt" dir="t"/>
          </a:scene3d>
        </p:spPr>
      </p:pic>
      <p:sp>
        <p:nvSpPr>
          <p:cNvPr id="4" name="Прямоугольник 3"/>
          <p:cNvSpPr/>
          <p:nvPr/>
        </p:nvSpPr>
        <p:spPr>
          <a:xfrm>
            <a:off x="1622066" y="310705"/>
            <a:ext cx="6074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Резиденты ТОСЭР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Объект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54" y="4462895"/>
            <a:ext cx="3135596" cy="119226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41493" y="1764285"/>
            <a:ext cx="33499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Резидентов ТОСЭР – 7</a:t>
            </a:r>
          </a:p>
          <a:p>
            <a:endParaRPr lang="ru-RU" sz="16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Легпром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«Урал – </a:t>
            </a:r>
            <a:r>
              <a:rPr lang="ru-RU" sz="1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рециклинг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«А-Спорт»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«Вершина»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«Абсолют </a:t>
            </a:r>
            <a:r>
              <a:rPr lang="ru-RU" sz="1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Дробсервис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Синегорье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«НПО «Прогресс»»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53000" y="1813152"/>
            <a:ext cx="38368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Земельный налог: 0 %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953000" y="2357313"/>
            <a:ext cx="368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 на прибыль первые 5 лет: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едеральный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-  0 % , </a:t>
            </a:r>
            <a:endParaRPr lang="ru-RU" sz="16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региональный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– 0 %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962130" y="3410104"/>
            <a:ext cx="35532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 на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имущество: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первые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лет -  0 %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после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лет – 1,1 %</a:t>
            </a:r>
          </a:p>
        </p:txBody>
      </p:sp>
    </p:spTree>
    <p:extLst>
      <p:ext uri="{BB962C8B-B14F-4D97-AF65-F5344CB8AC3E}">
        <p14:creationId xmlns:p14="http://schemas.microsoft.com/office/powerpoint/2010/main" val="411336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04900" y="329755"/>
            <a:ext cx="6877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 резидентов ТОСЭР «Бакал»</a:t>
            </a:r>
            <a:endParaRPr lang="ru-RU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8968" y="1145969"/>
            <a:ext cx="90757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6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Легпром</a:t>
            </a:r>
            <a:r>
              <a:rPr lang="ru-RU" sz="1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marL="269875"/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швейного производства и изготовление пластиковых кейсов для нужд Министерства обороны РФ»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0887" y="1864685"/>
            <a:ext cx="2569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2017-2021 </a:t>
            </a:r>
            <a:r>
              <a:rPr lang="ru-RU" sz="12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0887" y="2149273"/>
            <a:ext cx="31159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проекта: 593,0 млн. рублей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0887" y="241360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создаваемых рабочих мест: 250 единиц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263" y="2797980"/>
            <a:ext cx="8898961" cy="85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«Урал-</a:t>
            </a:r>
            <a:r>
              <a:rPr lang="ru-RU" sz="16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рециклинг</a:t>
            </a: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69875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«Создание опытного завода по переработке отходов металлургического производства в гранулированный чугун и </a:t>
            </a:r>
            <a:r>
              <a:rPr lang="ru-RU" sz="1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дегалогенезированный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оксид цинка»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0887" y="3661875"/>
            <a:ext cx="2569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2018-2020 </a:t>
            </a:r>
            <a:r>
              <a:rPr lang="ru-RU" sz="12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0887" y="3931654"/>
            <a:ext cx="32008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проекта: 282,36 млн. рублей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0887" y="4201433"/>
            <a:ext cx="4572001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создаваемых рабочих мест: 60 единиц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8968" y="4624757"/>
            <a:ext cx="67572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«Абсолют </a:t>
            </a:r>
            <a:r>
              <a:rPr lang="ru-RU" sz="16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дробсервис</a:t>
            </a: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69875" indent="-269875"/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«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Освоение месторождения кварцитов </a:t>
            </a:r>
            <a:r>
              <a:rPr lang="ru-RU" sz="1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Бакальской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группы»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71663" y="5178199"/>
            <a:ext cx="2569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2018-2022 </a:t>
            </a:r>
            <a:r>
              <a:rPr lang="ru-RU" sz="12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1663" y="5485291"/>
            <a:ext cx="32008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проекта: 153,69 млн. рублей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70887" y="576229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создаваемых рабочих мест: 28 единиц</a:t>
            </a:r>
          </a:p>
        </p:txBody>
      </p:sp>
    </p:spTree>
    <p:extLst>
      <p:ext uri="{BB962C8B-B14F-4D97-AF65-F5344CB8AC3E}">
        <p14:creationId xmlns:p14="http://schemas.microsoft.com/office/powerpoint/2010/main" val="53223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04900" y="329755"/>
            <a:ext cx="6877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 резидентов ТОСЭР «Бакал»</a:t>
            </a:r>
            <a:endParaRPr lang="ru-RU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933865295"/>
              </p:ext>
            </p:extLst>
          </p:nvPr>
        </p:nvGraphicFramePr>
        <p:xfrm>
          <a:off x="0" y="5512526"/>
          <a:ext cx="8773566" cy="2318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65433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567" y="818312"/>
            <a:ext cx="82634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«А-Спорт»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«</a:t>
            </a:r>
            <a:r>
              <a:rPr lang="ru-RU" alt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уличных игровых комплексов»</a:t>
            </a: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54327" y="1300955"/>
            <a:ext cx="2569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2018-2020 </a:t>
            </a:r>
            <a:r>
              <a:rPr lang="ru-RU" sz="12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4327" y="1546452"/>
            <a:ext cx="29459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проекта: 5,2 млн. рублей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67027" y="181578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создаваемых рабочих мест: 23 единицы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6567" y="2129643"/>
            <a:ext cx="80475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«Вершина»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«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металлургического завода по производству гранулированного чугуна</a:t>
            </a:r>
            <a:r>
              <a:rPr lang="ru-RU" alt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8560" y="2613524"/>
            <a:ext cx="2569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2018-2021 </a:t>
            </a:r>
            <a:r>
              <a:rPr lang="ru-RU" sz="12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2794" y="28467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проекта: 18 376,0 млн. рублей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62794" y="307471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создаваемых рабочих мест: 364 единицы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4998" y="3386989"/>
            <a:ext cx="83672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6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Синегорье</a:t>
            </a: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80975" lvl="0"/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«Организация нового и модернизация действующего гостиничного комплекса на территории </a:t>
            </a:r>
            <a:r>
              <a:rPr lang="ru-RU" sz="1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Бакальского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городского поселения»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29833" y="4117691"/>
            <a:ext cx="25944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2020-2021 гг.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29833" y="4338507"/>
            <a:ext cx="31159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проекта: 7,265 млн. рублей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29833" y="455882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создаваемых рабочих мест: 21 единиц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4998" y="4859778"/>
            <a:ext cx="8493459" cy="64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«НПО «Прогресс»»</a:t>
            </a:r>
          </a:p>
          <a:p>
            <a:pPr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«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Предприятие по производству комплектующих для изготовления аккумуляторов»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327" y="5400676"/>
            <a:ext cx="25944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2020-2022 гг.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54327" y="5605725"/>
            <a:ext cx="32008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проекта: 13,583 млн. рублей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54327" y="582654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создаваемых рабочих мест: 32 единиц</a:t>
            </a:r>
          </a:p>
        </p:txBody>
      </p:sp>
    </p:spTree>
    <p:extLst>
      <p:ext uri="{BB962C8B-B14F-4D97-AF65-F5344CB8AC3E}">
        <p14:creationId xmlns:p14="http://schemas.microsoft.com/office/powerpoint/2010/main" val="392070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06377" y="292164"/>
            <a:ext cx="6042454" cy="5931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для инвестирования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7524" y="1223106"/>
            <a:ext cx="3100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«Группа «Магнезит»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144829" y="2229048"/>
            <a:ext cx="2713089" cy="1692946"/>
          </a:xfrm>
          <a:prstGeom prst="round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791" y="3836682"/>
            <a:ext cx="6150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многоподовой</a:t>
            </a: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печи № 2 (</a:t>
            </a:r>
            <a:r>
              <a:rPr lang="ru-RU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ММП-2)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2100" y="4341602"/>
            <a:ext cx="476284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 проекта: 2017-2020 </a:t>
            </a:r>
            <a:r>
              <a:rPr lang="ru-RU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lang="ru-RU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2100" y="4818822"/>
            <a:ext cx="486210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проекта: 2 042,0 млн. рублей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71967" y="1701933"/>
            <a:ext cx="721750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цеха по обжигу огнеупорных материалов в электропечах мощностью 50 тыс. тонн в год (ЦМП-5</a:t>
            </a:r>
            <a:r>
              <a:rPr lang="ru-RU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2100" y="2858440"/>
            <a:ext cx="482696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</a:t>
            </a: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проекта: 2012-2020 </a:t>
            </a:r>
            <a:r>
              <a:rPr lang="ru-RU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lang="ru-RU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2100" y="2456152"/>
            <a:ext cx="486210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проекта: 6 298,3 млн. рублей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68392" y="801009"/>
            <a:ext cx="6318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 крупнейших организаций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829" y="4029560"/>
            <a:ext cx="2713089" cy="169294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7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14757" y="282833"/>
            <a:ext cx="5931244" cy="5931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для инвестирования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5320" y="1330833"/>
            <a:ext cx="383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ПАО «Комбинат «Магнезит»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7" y="3236406"/>
            <a:ext cx="8327996" cy="2480404"/>
          </a:xfrm>
          <a:prstGeom prst="round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1" y="1895822"/>
            <a:ext cx="8619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объемов добычи сырого магнезита шахты «Магнезитовая»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4270" y="2572536"/>
            <a:ext cx="476284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 проекта: 2010-2024 </a:t>
            </a:r>
            <a:r>
              <a:rPr lang="ru-RU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lang="ru-RU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4270" y="2914168"/>
            <a:ext cx="486210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проекта: 8 000,0 млн. рублей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1" y="832238"/>
            <a:ext cx="8619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 крупнейших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236319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0465" y="1523468"/>
            <a:ext cx="2421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«СЧПЗ</a:t>
            </a:r>
            <a:r>
              <a:rPr lang="ru-RU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1655805" y="271849"/>
            <a:ext cx="5931244" cy="5931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для инвестирования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3908194"/>
            <a:ext cx="2555960" cy="1728351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1511781"/>
            <a:ext cx="2471578" cy="1694692"/>
          </a:xfrm>
          <a:prstGeom prst="round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1894" y="965042"/>
            <a:ext cx="8619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 крупнейших организаций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1894" y="1963205"/>
            <a:ext cx="408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ТЭЦ АО «СЧПЗ»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0562" y="2332537"/>
            <a:ext cx="3796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2016-2020 </a:t>
            </a:r>
            <a:r>
              <a:rPr lang="ru-RU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lang="ru-RU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0562" y="2701869"/>
            <a:ext cx="4804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проекта: 1 000,0 млн. рублей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1894" y="3510983"/>
            <a:ext cx="8619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цеха по производству низко- и среднеуглеродистого  ферромарганца, конверторным способом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0562" y="4192539"/>
            <a:ext cx="3796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2020-2025 </a:t>
            </a:r>
            <a:r>
              <a:rPr lang="ru-RU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lang="ru-RU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0562" y="4597096"/>
            <a:ext cx="4804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проекта: 6 000,0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31556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55805" y="181233"/>
            <a:ext cx="5931244" cy="5931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для инвестирования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7782" y="1249219"/>
            <a:ext cx="2147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Уралдом</a:t>
            </a:r>
            <a:r>
              <a:rPr lang="ru-RU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4526" y="3494549"/>
            <a:ext cx="328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«НПО «Зюраткуль»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038" y="2021545"/>
            <a:ext cx="2801922" cy="1818732"/>
          </a:xfrm>
          <a:prstGeom prst="round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894" y="774358"/>
            <a:ext cx="8619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 крупнейших организаций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5527" y="1680462"/>
            <a:ext cx="8491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Романовского месторождения мраморных известняков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5247" y="2203195"/>
            <a:ext cx="476284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 проекта: 2020-2023 </a:t>
            </a:r>
            <a:r>
              <a:rPr lang="ru-RU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lang="ru-RU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5247" y="2589279"/>
            <a:ext cx="454150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проекта: 50,0 млн. рублей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1894" y="3993129"/>
            <a:ext cx="1767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Китов Парк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23105" y="4488162"/>
            <a:ext cx="476284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 проекта: 2017-2020 </a:t>
            </a:r>
            <a:r>
              <a:rPr lang="ru-RU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lang="ru-RU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8349" y="4874246"/>
            <a:ext cx="466974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проекта: 350,0 млн. рублей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088" y="3903979"/>
            <a:ext cx="2801922" cy="181873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1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04900" y="329755"/>
            <a:ext cx="6877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 развития района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0634" y="4589442"/>
            <a:ext cx="8048623" cy="2268558"/>
          </a:xfrm>
          <a:prstGeom prst="rect">
            <a:avLst/>
          </a:prstGeom>
          <a:noFill/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 t="4821" r="7434" b="7897"/>
          <a:stretch/>
        </p:blipFill>
        <p:spPr>
          <a:xfrm>
            <a:off x="7620000" y="2611395"/>
            <a:ext cx="1285103" cy="164756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553" y="830614"/>
            <a:ext cx="22402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Сфера образования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-15215" y="1194749"/>
            <a:ext cx="7346891" cy="1292746"/>
          </a:xfrm>
          <a:custGeom>
            <a:avLst/>
            <a:gdLst>
              <a:gd name="connsiteX0" fmla="*/ 167931 w 1007564"/>
              <a:gd name="connsiteY0" fmla="*/ 0 h 4847539"/>
              <a:gd name="connsiteX1" fmla="*/ 839633 w 1007564"/>
              <a:gd name="connsiteY1" fmla="*/ 0 h 4847539"/>
              <a:gd name="connsiteX2" fmla="*/ 1007564 w 1007564"/>
              <a:gd name="connsiteY2" fmla="*/ 167931 h 4847539"/>
              <a:gd name="connsiteX3" fmla="*/ 1007564 w 1007564"/>
              <a:gd name="connsiteY3" fmla="*/ 4847539 h 4847539"/>
              <a:gd name="connsiteX4" fmla="*/ 1007564 w 1007564"/>
              <a:gd name="connsiteY4" fmla="*/ 4847539 h 4847539"/>
              <a:gd name="connsiteX5" fmla="*/ 0 w 1007564"/>
              <a:gd name="connsiteY5" fmla="*/ 4847539 h 4847539"/>
              <a:gd name="connsiteX6" fmla="*/ 0 w 1007564"/>
              <a:gd name="connsiteY6" fmla="*/ 4847539 h 4847539"/>
              <a:gd name="connsiteX7" fmla="*/ 0 w 1007564"/>
              <a:gd name="connsiteY7" fmla="*/ 167931 h 4847539"/>
              <a:gd name="connsiteX8" fmla="*/ 167931 w 1007564"/>
              <a:gd name="connsiteY8" fmla="*/ 0 h 4847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7564" h="4847539">
                <a:moveTo>
                  <a:pt x="1007564" y="807942"/>
                </a:moveTo>
                <a:lnTo>
                  <a:pt x="1007564" y="4039597"/>
                </a:lnTo>
                <a:cubicBezTo>
                  <a:pt x="1007564" y="4485811"/>
                  <a:pt x="991937" y="4847537"/>
                  <a:pt x="972659" y="4847537"/>
                </a:cubicBezTo>
                <a:lnTo>
                  <a:pt x="0" y="4847537"/>
                </a:lnTo>
                <a:lnTo>
                  <a:pt x="0" y="4847537"/>
                </a:lnTo>
                <a:lnTo>
                  <a:pt x="0" y="2"/>
                </a:lnTo>
                <a:lnTo>
                  <a:pt x="0" y="2"/>
                </a:lnTo>
                <a:lnTo>
                  <a:pt x="972659" y="2"/>
                </a:lnTo>
                <a:cubicBezTo>
                  <a:pt x="991937" y="2"/>
                  <a:pt x="1007564" y="361728"/>
                  <a:pt x="1007564" y="807942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3010" rIns="296835" bIns="173011" numCol="1" spcCol="1270" anchor="ctr" anchorCtr="0">
            <a:noAutofit/>
          </a:bodyPr>
          <a:lstStyle/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территорий стадионов общеобразовательных учреждений района (2020 г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детского сада на 500 мест в г. Сатка (2023 г.)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школы в с. </a:t>
            </a:r>
            <a:r>
              <a:rPr lang="ru-RU" sz="12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Айлино</a:t>
            </a: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 школу-детский 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 (2020-2021 </a:t>
            </a:r>
            <a:r>
              <a:rPr lang="ru-RU" sz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200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3" y="2504003"/>
            <a:ext cx="18858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889000"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Сфера культуры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7553" y="2884861"/>
            <a:ext cx="7324123" cy="1671564"/>
          </a:xfrm>
          <a:custGeom>
            <a:avLst/>
            <a:gdLst>
              <a:gd name="connsiteX0" fmla="*/ 168239 w 1009411"/>
              <a:gd name="connsiteY0" fmla="*/ 0 h 4849496"/>
              <a:gd name="connsiteX1" fmla="*/ 841172 w 1009411"/>
              <a:gd name="connsiteY1" fmla="*/ 0 h 4849496"/>
              <a:gd name="connsiteX2" fmla="*/ 1009411 w 1009411"/>
              <a:gd name="connsiteY2" fmla="*/ 168239 h 4849496"/>
              <a:gd name="connsiteX3" fmla="*/ 1009411 w 1009411"/>
              <a:gd name="connsiteY3" fmla="*/ 4849496 h 4849496"/>
              <a:gd name="connsiteX4" fmla="*/ 1009411 w 1009411"/>
              <a:gd name="connsiteY4" fmla="*/ 4849496 h 4849496"/>
              <a:gd name="connsiteX5" fmla="*/ 0 w 1009411"/>
              <a:gd name="connsiteY5" fmla="*/ 4849496 h 4849496"/>
              <a:gd name="connsiteX6" fmla="*/ 0 w 1009411"/>
              <a:gd name="connsiteY6" fmla="*/ 4849496 h 4849496"/>
              <a:gd name="connsiteX7" fmla="*/ 0 w 1009411"/>
              <a:gd name="connsiteY7" fmla="*/ 168239 h 4849496"/>
              <a:gd name="connsiteX8" fmla="*/ 168239 w 1009411"/>
              <a:gd name="connsiteY8" fmla="*/ 0 h 484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9411" h="4849496">
                <a:moveTo>
                  <a:pt x="1009411" y="808269"/>
                </a:moveTo>
                <a:lnTo>
                  <a:pt x="1009411" y="4041227"/>
                </a:lnTo>
                <a:cubicBezTo>
                  <a:pt x="1009411" y="4487621"/>
                  <a:pt x="993733" y="4849494"/>
                  <a:pt x="974392" y="4849494"/>
                </a:cubicBezTo>
                <a:lnTo>
                  <a:pt x="0" y="4849494"/>
                </a:lnTo>
                <a:lnTo>
                  <a:pt x="0" y="4849494"/>
                </a:lnTo>
                <a:lnTo>
                  <a:pt x="0" y="2"/>
                </a:lnTo>
                <a:lnTo>
                  <a:pt x="0" y="2"/>
                </a:lnTo>
                <a:lnTo>
                  <a:pt x="974392" y="2"/>
                </a:lnTo>
                <a:cubicBezTo>
                  <a:pt x="993733" y="2"/>
                  <a:pt x="1009411" y="361875"/>
                  <a:pt x="1009411" y="808269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3100" rIns="296925" bIns="173101" numCol="1" spcCol="1270" anchor="ctr" anchorCtr="0">
            <a:noAutofit/>
          </a:bodyPr>
          <a:lstStyle/>
          <a:p>
            <a:pPr marL="0" lvl="1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«Центра культурного развития» в г. Сатка (2020-2023 </a:t>
            </a:r>
            <a:r>
              <a:rPr lang="ru-RU" sz="1200" kern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200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(реконструкция) здания, удовлетворяющего требованиям размещения музея в г. Сатка (2022 г.)</a:t>
            </a:r>
            <a:endParaRPr lang="ru-RU" sz="1200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клуба в п. Малый Бердяуш (2024 г.)</a:t>
            </a: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учреждений культуры района (2021-2024 </a:t>
            </a:r>
            <a:r>
              <a:rPr lang="ru-RU" sz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553" y="4641033"/>
            <a:ext cx="45484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Сфера </a:t>
            </a:r>
            <a:r>
              <a:rPr lang="ru-RU" sz="1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физической культуры и спорта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0" y="4980546"/>
            <a:ext cx="7331676" cy="743175"/>
          </a:xfrm>
          <a:custGeom>
            <a:avLst/>
            <a:gdLst>
              <a:gd name="connsiteX0" fmla="*/ 168239 w 1009411"/>
              <a:gd name="connsiteY0" fmla="*/ 0 h 4926384"/>
              <a:gd name="connsiteX1" fmla="*/ 841172 w 1009411"/>
              <a:gd name="connsiteY1" fmla="*/ 0 h 4926384"/>
              <a:gd name="connsiteX2" fmla="*/ 1009411 w 1009411"/>
              <a:gd name="connsiteY2" fmla="*/ 168239 h 4926384"/>
              <a:gd name="connsiteX3" fmla="*/ 1009411 w 1009411"/>
              <a:gd name="connsiteY3" fmla="*/ 4926384 h 4926384"/>
              <a:gd name="connsiteX4" fmla="*/ 1009411 w 1009411"/>
              <a:gd name="connsiteY4" fmla="*/ 4926384 h 4926384"/>
              <a:gd name="connsiteX5" fmla="*/ 0 w 1009411"/>
              <a:gd name="connsiteY5" fmla="*/ 4926384 h 4926384"/>
              <a:gd name="connsiteX6" fmla="*/ 0 w 1009411"/>
              <a:gd name="connsiteY6" fmla="*/ 4926384 h 4926384"/>
              <a:gd name="connsiteX7" fmla="*/ 0 w 1009411"/>
              <a:gd name="connsiteY7" fmla="*/ 168239 h 4926384"/>
              <a:gd name="connsiteX8" fmla="*/ 168239 w 1009411"/>
              <a:gd name="connsiteY8" fmla="*/ 0 h 492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9411" h="4926384">
                <a:moveTo>
                  <a:pt x="1009411" y="821084"/>
                </a:moveTo>
                <a:lnTo>
                  <a:pt x="1009411" y="4105300"/>
                </a:lnTo>
                <a:cubicBezTo>
                  <a:pt x="1009411" y="4558771"/>
                  <a:pt x="993977" y="4926382"/>
                  <a:pt x="974939" y="4926382"/>
                </a:cubicBezTo>
                <a:lnTo>
                  <a:pt x="0" y="4926382"/>
                </a:lnTo>
                <a:lnTo>
                  <a:pt x="0" y="4926382"/>
                </a:lnTo>
                <a:lnTo>
                  <a:pt x="0" y="2"/>
                </a:lnTo>
                <a:lnTo>
                  <a:pt x="0" y="2"/>
                </a:lnTo>
                <a:lnTo>
                  <a:pt x="974939" y="2"/>
                </a:lnTo>
                <a:cubicBezTo>
                  <a:pt x="993977" y="2"/>
                  <a:pt x="1009411" y="367613"/>
                  <a:pt x="1009411" y="821084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3101" rIns="296925" bIns="173100" numCol="1" spcCol="1270" anchor="ctr" anchorCtr="0">
            <a:noAutofit/>
          </a:bodyPr>
          <a:lstStyle/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стадиона «Труд» (2020-2024 </a:t>
            </a:r>
            <a:r>
              <a:rPr lang="ru-RU" sz="1200" kern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0" lvl="1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" t="6704" r="11973" b="5043"/>
          <a:stretch/>
        </p:blipFill>
        <p:spPr>
          <a:xfrm>
            <a:off x="7453871" y="889188"/>
            <a:ext cx="1615988" cy="16635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8" t="6871" r="11293" b="7672"/>
          <a:stretch/>
        </p:blipFill>
        <p:spPr>
          <a:xfrm>
            <a:off x="7867256" y="4258963"/>
            <a:ext cx="946371" cy="158479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86600" y="6475809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19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0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64393" y="288324"/>
            <a:ext cx="6700451" cy="5931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Характеристика района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5350" y="782595"/>
            <a:ext cx="879389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just">
              <a:defRPr/>
            </a:pPr>
            <a:r>
              <a:rPr lang="ru-RU" sz="14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Саткинский</a:t>
            </a:r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расположен на западе Челябинской области, в самом высокогорном районе </a:t>
            </a:r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Южного 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Урала, на границе Европы и </a:t>
            </a:r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Азии. Уникальный конгломерат природного, культурно-исторического и индустриального наследия.</a:t>
            </a:r>
          </a:p>
          <a:p>
            <a:pPr indent="-342900">
              <a:defRPr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defRPr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buFont typeface="Wingdings" panose="05000000000000000000" pitchFamily="2" charset="2"/>
              <a:buChar char="Ø"/>
              <a:defRPr/>
            </a:pPr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– 1758 г</a:t>
            </a:r>
          </a:p>
          <a:p>
            <a:pPr>
              <a:defRPr/>
            </a:pPr>
            <a:endParaRPr lang="ru-RU" sz="1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района – 241 207 </a:t>
            </a:r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sz="1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-  77 987 человек</a:t>
            </a:r>
          </a:p>
          <a:p>
            <a:pPr indent="-342900">
              <a:defRPr/>
            </a:pPr>
            <a:endParaRPr lang="ru-RU" sz="1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составе муниципального района</a:t>
            </a:r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-342900">
              <a:defRPr/>
            </a:pPr>
            <a:endParaRPr lang="ru-RU" sz="1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ородских поселений – 5</a:t>
            </a:r>
          </a:p>
          <a:p>
            <a:pPr>
              <a:defRPr/>
            </a:pPr>
            <a:endParaRPr lang="ru-RU" sz="14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buFont typeface="Wingdings" panose="05000000000000000000" pitchFamily="2" charset="2"/>
              <a:buChar char="Ø"/>
              <a:defRPr/>
            </a:pPr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Сельских поселений - 2</a:t>
            </a:r>
          </a:p>
          <a:p>
            <a:pPr marL="342900" indent="-342900" algn="just">
              <a:defRPr/>
            </a:pPr>
            <a:endParaRPr lang="ru-RU" sz="1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defRPr/>
            </a:pPr>
            <a:endParaRPr lang="ru-RU" sz="14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мощный 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промышленный узел, включающий в себя крупнейшее в </a:t>
            </a:r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мире предприятие по производству 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огнеупоров – комбинат «Магнезит»; действующие с 1757 года, старейшие в России </a:t>
            </a:r>
            <a:r>
              <a:rPr lang="ru-RU" sz="1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Бакальские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железные рудники (в 18 веке на их потенциале выросла вся металлургия горнозаводского Урала); одно из старейших металлургических предприятий страны – </a:t>
            </a:r>
            <a:r>
              <a:rPr lang="ru-RU" sz="1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</a:t>
            </a:r>
            <a:r>
              <a:rPr lang="ru-RU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инский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чугуноплавильный завод, родоначальник города, основанный бароном Сергеем Строгановым.</a:t>
            </a:r>
          </a:p>
          <a:p>
            <a:pPr marL="342900" indent="-342900" algn="r"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36144" y="6431892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2" descr="C:\Documents and Settings\JKHSPEC07\Рабочий стол\сатка благоустроенный город 2016\фото сатка\image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3085" y="2464514"/>
            <a:ext cx="2869272" cy="1995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Documents and Settings\JKHSPEC07\Рабочий стол\сатка благоустроенный город 2016\фото 2015 благоустроенный\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2357" y="1441622"/>
            <a:ext cx="2766885" cy="1910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907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04900" y="274180"/>
            <a:ext cx="6877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 развития района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0634" y="4589442"/>
            <a:ext cx="8048623" cy="2268558"/>
          </a:xfrm>
          <a:prstGeom prst="rect">
            <a:avLst/>
          </a:prstGeom>
          <a:noFill/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4" t="2547" r="24960" b="11366"/>
          <a:stretch/>
        </p:blipFill>
        <p:spPr>
          <a:xfrm>
            <a:off x="8102407" y="1014454"/>
            <a:ext cx="942113" cy="123466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49624" y="810993"/>
            <a:ext cx="272546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Сфера здравоохранения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-3979" y="1088501"/>
            <a:ext cx="7850659" cy="1395586"/>
          </a:xfrm>
          <a:custGeom>
            <a:avLst/>
            <a:gdLst>
              <a:gd name="connsiteX0" fmla="*/ 168239 w 1009411"/>
              <a:gd name="connsiteY0" fmla="*/ 0 h 4926384"/>
              <a:gd name="connsiteX1" fmla="*/ 841172 w 1009411"/>
              <a:gd name="connsiteY1" fmla="*/ 0 h 4926384"/>
              <a:gd name="connsiteX2" fmla="*/ 1009411 w 1009411"/>
              <a:gd name="connsiteY2" fmla="*/ 168239 h 4926384"/>
              <a:gd name="connsiteX3" fmla="*/ 1009411 w 1009411"/>
              <a:gd name="connsiteY3" fmla="*/ 4926384 h 4926384"/>
              <a:gd name="connsiteX4" fmla="*/ 1009411 w 1009411"/>
              <a:gd name="connsiteY4" fmla="*/ 4926384 h 4926384"/>
              <a:gd name="connsiteX5" fmla="*/ 0 w 1009411"/>
              <a:gd name="connsiteY5" fmla="*/ 4926384 h 4926384"/>
              <a:gd name="connsiteX6" fmla="*/ 0 w 1009411"/>
              <a:gd name="connsiteY6" fmla="*/ 4926384 h 4926384"/>
              <a:gd name="connsiteX7" fmla="*/ 0 w 1009411"/>
              <a:gd name="connsiteY7" fmla="*/ 168239 h 4926384"/>
              <a:gd name="connsiteX8" fmla="*/ 168239 w 1009411"/>
              <a:gd name="connsiteY8" fmla="*/ 0 h 492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9411" h="4926384">
                <a:moveTo>
                  <a:pt x="1009411" y="821084"/>
                </a:moveTo>
                <a:lnTo>
                  <a:pt x="1009411" y="4105300"/>
                </a:lnTo>
                <a:cubicBezTo>
                  <a:pt x="1009411" y="4558771"/>
                  <a:pt x="993977" y="4926382"/>
                  <a:pt x="974939" y="4926382"/>
                </a:cubicBezTo>
                <a:lnTo>
                  <a:pt x="0" y="4926382"/>
                </a:lnTo>
                <a:lnTo>
                  <a:pt x="0" y="4926382"/>
                </a:lnTo>
                <a:lnTo>
                  <a:pt x="0" y="2"/>
                </a:lnTo>
                <a:lnTo>
                  <a:pt x="0" y="2"/>
                </a:lnTo>
                <a:lnTo>
                  <a:pt x="974939" y="2"/>
                </a:lnTo>
                <a:cubicBezTo>
                  <a:pt x="993977" y="2"/>
                  <a:pt x="1009411" y="367613"/>
                  <a:pt x="1009411" y="821084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3101" rIns="296925" bIns="173100" numCol="1" spcCol="1270" anchor="ctr" anchorCtr="0">
            <a:noAutofit/>
          </a:bodyPr>
          <a:lstStyle/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поликлиники № 3 в г. Сатка (2020-2024 </a:t>
            </a:r>
            <a:r>
              <a:rPr lang="ru-RU" sz="1200" kern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200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хирургического корпуса в связи с переносом психиатрической и наркологической служб в пределы медицинского городка в г. 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атка (2020 г.)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фельдшерского пункта в п. Черная речка (2020-2024 </a:t>
            </a:r>
            <a:r>
              <a:rPr lang="ru-RU" sz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поликлиники № 2 в </a:t>
            </a:r>
            <a:r>
              <a:rPr lang="ru-RU" sz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р.п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Бердяуш (2020-2024 </a:t>
            </a:r>
            <a:r>
              <a:rPr lang="ru-RU" sz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0" lvl="1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70915" y="2572846"/>
            <a:ext cx="76200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Сфера </a:t>
            </a:r>
            <a:r>
              <a:rPr lang="ru-RU" sz="1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инвестиционного развития и предпринимательства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233" y="2867052"/>
            <a:ext cx="7850659" cy="587840"/>
          </a:xfrm>
          <a:custGeom>
            <a:avLst/>
            <a:gdLst>
              <a:gd name="connsiteX0" fmla="*/ 168239 w 1009411"/>
              <a:gd name="connsiteY0" fmla="*/ 0 h 4926384"/>
              <a:gd name="connsiteX1" fmla="*/ 841172 w 1009411"/>
              <a:gd name="connsiteY1" fmla="*/ 0 h 4926384"/>
              <a:gd name="connsiteX2" fmla="*/ 1009411 w 1009411"/>
              <a:gd name="connsiteY2" fmla="*/ 168239 h 4926384"/>
              <a:gd name="connsiteX3" fmla="*/ 1009411 w 1009411"/>
              <a:gd name="connsiteY3" fmla="*/ 4926384 h 4926384"/>
              <a:gd name="connsiteX4" fmla="*/ 1009411 w 1009411"/>
              <a:gd name="connsiteY4" fmla="*/ 4926384 h 4926384"/>
              <a:gd name="connsiteX5" fmla="*/ 0 w 1009411"/>
              <a:gd name="connsiteY5" fmla="*/ 4926384 h 4926384"/>
              <a:gd name="connsiteX6" fmla="*/ 0 w 1009411"/>
              <a:gd name="connsiteY6" fmla="*/ 4926384 h 4926384"/>
              <a:gd name="connsiteX7" fmla="*/ 0 w 1009411"/>
              <a:gd name="connsiteY7" fmla="*/ 168239 h 4926384"/>
              <a:gd name="connsiteX8" fmla="*/ 168239 w 1009411"/>
              <a:gd name="connsiteY8" fmla="*/ 0 h 492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9411" h="4926384">
                <a:moveTo>
                  <a:pt x="1009411" y="821084"/>
                </a:moveTo>
                <a:lnTo>
                  <a:pt x="1009411" y="4105300"/>
                </a:lnTo>
                <a:cubicBezTo>
                  <a:pt x="1009411" y="4558771"/>
                  <a:pt x="993977" y="4926382"/>
                  <a:pt x="974939" y="4926382"/>
                </a:cubicBezTo>
                <a:lnTo>
                  <a:pt x="0" y="4926382"/>
                </a:lnTo>
                <a:lnTo>
                  <a:pt x="0" y="4926382"/>
                </a:lnTo>
                <a:lnTo>
                  <a:pt x="0" y="2"/>
                </a:lnTo>
                <a:lnTo>
                  <a:pt x="0" y="2"/>
                </a:lnTo>
                <a:lnTo>
                  <a:pt x="974939" y="2"/>
                </a:lnTo>
                <a:cubicBezTo>
                  <a:pt x="993977" y="2"/>
                  <a:pt x="1009411" y="367613"/>
                  <a:pt x="1009411" y="821084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3101" rIns="296925" bIns="173100" numCol="1" spcCol="1270" anchor="ctr" anchorCtr="0">
            <a:noAutofit/>
          </a:bodyPr>
          <a:lstStyle/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инновационного бизнес-инкубатора офисного типа в г. Сатка (2020-2022 </a:t>
            </a:r>
            <a:r>
              <a:rPr lang="ru-RU" sz="1200" kern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200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центра «Мой бизнес» (2021-2021 </a:t>
            </a:r>
            <a:r>
              <a:rPr lang="ru-RU" sz="1200" kern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0" lvl="1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49624" y="3536921"/>
            <a:ext cx="617838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Сфера </a:t>
            </a:r>
            <a:r>
              <a:rPr lang="ru-RU" sz="1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торговли и потребительского рынка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0" y="3827184"/>
            <a:ext cx="7850659" cy="442709"/>
          </a:xfrm>
          <a:custGeom>
            <a:avLst/>
            <a:gdLst>
              <a:gd name="connsiteX0" fmla="*/ 168239 w 1009411"/>
              <a:gd name="connsiteY0" fmla="*/ 0 h 4926384"/>
              <a:gd name="connsiteX1" fmla="*/ 841172 w 1009411"/>
              <a:gd name="connsiteY1" fmla="*/ 0 h 4926384"/>
              <a:gd name="connsiteX2" fmla="*/ 1009411 w 1009411"/>
              <a:gd name="connsiteY2" fmla="*/ 168239 h 4926384"/>
              <a:gd name="connsiteX3" fmla="*/ 1009411 w 1009411"/>
              <a:gd name="connsiteY3" fmla="*/ 4926384 h 4926384"/>
              <a:gd name="connsiteX4" fmla="*/ 1009411 w 1009411"/>
              <a:gd name="connsiteY4" fmla="*/ 4926384 h 4926384"/>
              <a:gd name="connsiteX5" fmla="*/ 0 w 1009411"/>
              <a:gd name="connsiteY5" fmla="*/ 4926384 h 4926384"/>
              <a:gd name="connsiteX6" fmla="*/ 0 w 1009411"/>
              <a:gd name="connsiteY6" fmla="*/ 4926384 h 4926384"/>
              <a:gd name="connsiteX7" fmla="*/ 0 w 1009411"/>
              <a:gd name="connsiteY7" fmla="*/ 168239 h 4926384"/>
              <a:gd name="connsiteX8" fmla="*/ 168239 w 1009411"/>
              <a:gd name="connsiteY8" fmla="*/ 0 h 492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9411" h="4926384">
                <a:moveTo>
                  <a:pt x="1009411" y="821084"/>
                </a:moveTo>
                <a:lnTo>
                  <a:pt x="1009411" y="4105300"/>
                </a:lnTo>
                <a:cubicBezTo>
                  <a:pt x="1009411" y="4558771"/>
                  <a:pt x="993977" y="4926382"/>
                  <a:pt x="974939" y="4926382"/>
                </a:cubicBezTo>
                <a:lnTo>
                  <a:pt x="0" y="4926382"/>
                </a:lnTo>
                <a:lnTo>
                  <a:pt x="0" y="4926382"/>
                </a:lnTo>
                <a:lnTo>
                  <a:pt x="0" y="2"/>
                </a:lnTo>
                <a:lnTo>
                  <a:pt x="0" y="2"/>
                </a:lnTo>
                <a:lnTo>
                  <a:pt x="974939" y="2"/>
                </a:lnTo>
                <a:cubicBezTo>
                  <a:pt x="993977" y="2"/>
                  <a:pt x="1009411" y="367613"/>
                  <a:pt x="1009411" y="821084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3101" rIns="296925" bIns="173100" numCol="1" spcCol="1270" anchor="ctr" anchorCtr="0">
            <a:noAutofit/>
          </a:bodyPr>
          <a:lstStyle/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межмуниципальной торговой площадки с </a:t>
            </a:r>
            <a:r>
              <a:rPr lang="ru-RU" sz="1200" kern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ярмарочно</a:t>
            </a: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-выставочным комплексом (2021-2024 </a:t>
            </a:r>
            <a:r>
              <a:rPr lang="ru-RU" sz="1200" kern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200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" t="3632" r="7094" b="4477"/>
          <a:stretch/>
        </p:blipFill>
        <p:spPr>
          <a:xfrm>
            <a:off x="7854632" y="2291382"/>
            <a:ext cx="1289368" cy="11875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138" y="3433953"/>
            <a:ext cx="1170238" cy="117023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-70915" y="4345794"/>
            <a:ext cx="46143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Сфера </a:t>
            </a:r>
            <a:r>
              <a:rPr lang="ru-RU" sz="1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жилищно-коммунального хозяйства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5233" y="4636701"/>
            <a:ext cx="7849399" cy="1114542"/>
          </a:xfrm>
          <a:custGeom>
            <a:avLst/>
            <a:gdLst>
              <a:gd name="connsiteX0" fmla="*/ 167931 w 1007564"/>
              <a:gd name="connsiteY0" fmla="*/ 0 h 4847539"/>
              <a:gd name="connsiteX1" fmla="*/ 839633 w 1007564"/>
              <a:gd name="connsiteY1" fmla="*/ 0 h 4847539"/>
              <a:gd name="connsiteX2" fmla="*/ 1007564 w 1007564"/>
              <a:gd name="connsiteY2" fmla="*/ 167931 h 4847539"/>
              <a:gd name="connsiteX3" fmla="*/ 1007564 w 1007564"/>
              <a:gd name="connsiteY3" fmla="*/ 4847539 h 4847539"/>
              <a:gd name="connsiteX4" fmla="*/ 1007564 w 1007564"/>
              <a:gd name="connsiteY4" fmla="*/ 4847539 h 4847539"/>
              <a:gd name="connsiteX5" fmla="*/ 0 w 1007564"/>
              <a:gd name="connsiteY5" fmla="*/ 4847539 h 4847539"/>
              <a:gd name="connsiteX6" fmla="*/ 0 w 1007564"/>
              <a:gd name="connsiteY6" fmla="*/ 4847539 h 4847539"/>
              <a:gd name="connsiteX7" fmla="*/ 0 w 1007564"/>
              <a:gd name="connsiteY7" fmla="*/ 167931 h 4847539"/>
              <a:gd name="connsiteX8" fmla="*/ 167931 w 1007564"/>
              <a:gd name="connsiteY8" fmla="*/ 0 h 4847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7564" h="4847539">
                <a:moveTo>
                  <a:pt x="1007564" y="807942"/>
                </a:moveTo>
                <a:lnTo>
                  <a:pt x="1007564" y="4039597"/>
                </a:lnTo>
                <a:cubicBezTo>
                  <a:pt x="1007564" y="4485811"/>
                  <a:pt x="991937" y="4847537"/>
                  <a:pt x="972659" y="4847537"/>
                </a:cubicBezTo>
                <a:lnTo>
                  <a:pt x="0" y="4847537"/>
                </a:lnTo>
                <a:lnTo>
                  <a:pt x="0" y="4847537"/>
                </a:lnTo>
                <a:lnTo>
                  <a:pt x="0" y="2"/>
                </a:lnTo>
                <a:lnTo>
                  <a:pt x="0" y="2"/>
                </a:lnTo>
                <a:lnTo>
                  <a:pt x="972659" y="2"/>
                </a:lnTo>
                <a:cubicBezTo>
                  <a:pt x="991937" y="2"/>
                  <a:pt x="1007564" y="361728"/>
                  <a:pt x="1007564" y="807942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3010" rIns="296835" bIns="173011" numCol="1" spcCol="1270" anchor="ctr" anchorCtr="0">
            <a:noAutofit/>
          </a:bodyPr>
          <a:lstStyle/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системы теплоснабжения старой части г. 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Сатка (2019-2020 </a:t>
            </a:r>
            <a:r>
              <a:rPr lang="ru-RU" sz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дворовых и общественных территорий 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(2020 г.)</a:t>
            </a: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Трансформация въездной зоны г. 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Сатка (2018-2020 </a:t>
            </a:r>
            <a:r>
              <a:rPr lang="ru-RU" sz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и капитальный ремонт сетей 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водоснабжения</a:t>
            </a: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водоотведения района (2019-2023 </a:t>
            </a:r>
            <a:r>
              <a:rPr lang="ru-RU" sz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6" t="11156" r="37162" b="12712"/>
          <a:stretch/>
        </p:blipFill>
        <p:spPr>
          <a:xfrm>
            <a:off x="8149516" y="4600768"/>
            <a:ext cx="891290" cy="129289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73707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8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04900" y="329755"/>
            <a:ext cx="6877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 развития района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0634" y="4589442"/>
            <a:ext cx="8048623" cy="2268558"/>
          </a:xfrm>
          <a:prstGeom prst="rect">
            <a:avLst/>
          </a:prstGeom>
          <a:noFill/>
        </p:spPr>
      </p:sp>
      <p:sp>
        <p:nvSpPr>
          <p:cNvPr id="15" name="Прямоугольник 14"/>
          <p:cNvSpPr/>
          <p:nvPr/>
        </p:nvSpPr>
        <p:spPr>
          <a:xfrm>
            <a:off x="-64197" y="848603"/>
            <a:ext cx="39850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889000"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Сфера </a:t>
            </a:r>
            <a:r>
              <a:rPr lang="ru-RU" sz="1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строительства и архитектуры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7553" y="1296081"/>
            <a:ext cx="7826632" cy="4427640"/>
          </a:xfrm>
          <a:custGeom>
            <a:avLst/>
            <a:gdLst>
              <a:gd name="connsiteX0" fmla="*/ 168239 w 1009411"/>
              <a:gd name="connsiteY0" fmla="*/ 0 h 4849496"/>
              <a:gd name="connsiteX1" fmla="*/ 841172 w 1009411"/>
              <a:gd name="connsiteY1" fmla="*/ 0 h 4849496"/>
              <a:gd name="connsiteX2" fmla="*/ 1009411 w 1009411"/>
              <a:gd name="connsiteY2" fmla="*/ 168239 h 4849496"/>
              <a:gd name="connsiteX3" fmla="*/ 1009411 w 1009411"/>
              <a:gd name="connsiteY3" fmla="*/ 4849496 h 4849496"/>
              <a:gd name="connsiteX4" fmla="*/ 1009411 w 1009411"/>
              <a:gd name="connsiteY4" fmla="*/ 4849496 h 4849496"/>
              <a:gd name="connsiteX5" fmla="*/ 0 w 1009411"/>
              <a:gd name="connsiteY5" fmla="*/ 4849496 h 4849496"/>
              <a:gd name="connsiteX6" fmla="*/ 0 w 1009411"/>
              <a:gd name="connsiteY6" fmla="*/ 4849496 h 4849496"/>
              <a:gd name="connsiteX7" fmla="*/ 0 w 1009411"/>
              <a:gd name="connsiteY7" fmla="*/ 168239 h 4849496"/>
              <a:gd name="connsiteX8" fmla="*/ 168239 w 1009411"/>
              <a:gd name="connsiteY8" fmla="*/ 0 h 484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9411" h="4849496">
                <a:moveTo>
                  <a:pt x="1009411" y="808269"/>
                </a:moveTo>
                <a:lnTo>
                  <a:pt x="1009411" y="4041227"/>
                </a:lnTo>
                <a:cubicBezTo>
                  <a:pt x="1009411" y="4487621"/>
                  <a:pt x="993733" y="4849494"/>
                  <a:pt x="974392" y="4849494"/>
                </a:cubicBezTo>
                <a:lnTo>
                  <a:pt x="0" y="4849494"/>
                </a:lnTo>
                <a:lnTo>
                  <a:pt x="0" y="4849494"/>
                </a:lnTo>
                <a:lnTo>
                  <a:pt x="0" y="2"/>
                </a:lnTo>
                <a:lnTo>
                  <a:pt x="0" y="2"/>
                </a:lnTo>
                <a:lnTo>
                  <a:pt x="974392" y="2"/>
                </a:lnTo>
                <a:cubicBezTo>
                  <a:pt x="993733" y="2"/>
                  <a:pt x="1009411" y="361875"/>
                  <a:pt x="1009411" y="808269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3100" rIns="296925" bIns="173101" numCol="1" spcCol="1270" anchor="ctr" anchorCtr="0">
            <a:noAutofit/>
          </a:bodyPr>
          <a:lstStyle/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Каргинский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парк» </a:t>
            </a: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г. Сатка (2019-2020 </a:t>
            </a:r>
            <a:r>
              <a:rPr lang="ru-RU" sz="1200" kern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200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изкультурно-оздоровительного комплекса с ледовым покрытием (строительство крытого катка с искусственным льдом) в г. Сатка (2021-2022 </a:t>
            </a:r>
            <a:r>
              <a:rPr lang="ru-RU" sz="1200" kern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200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2-ой и 3-й очереди полигона твердых коммунальных отходов г. Сатка (2019-2022 </a:t>
            </a:r>
            <a:r>
              <a:rPr lang="ru-RU" sz="1200" kern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kern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платного участка трасс М5 от г. Сатка до г. Миасс (2020-2024 </a:t>
            </a:r>
            <a:r>
              <a:rPr lang="ru-RU" sz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Проработка возможности создания индустриального (промышленного) парка «Рудничный» в г. Бакал (2019-2022 </a:t>
            </a:r>
            <a:r>
              <a:rPr lang="ru-RU" sz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путепровода со спиральным съездом в г. Бакал (2019-2024 </a:t>
            </a:r>
            <a:r>
              <a:rPr lang="ru-RU" sz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физкультурно-оздоровительного комплекса «Спортивный» в г. Бакал (2023-2024 </a:t>
            </a:r>
            <a:r>
              <a:rPr lang="ru-RU" sz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комплекса мер, направленных на сокращение объема «</a:t>
            </a:r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етхого жилья» в Саткинском муниципальном районе (2019-2024 </a:t>
            </a:r>
            <a:r>
              <a:rPr lang="ru-RU" sz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комплекса мер, направленных на стимулирование жилищного строительства в части газификации Саткинского района ( 2019-2024 </a:t>
            </a:r>
            <a:r>
              <a:rPr lang="ru-RU" sz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ремонт, ремонт и содержание автомобильных дорог общего пользования местного значения Саткинского района (2019-2024 </a:t>
            </a:r>
            <a:r>
              <a:rPr lang="ru-RU" sz="1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algn="l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ru-RU" sz="1200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r="10507"/>
          <a:stretch/>
        </p:blipFill>
        <p:spPr>
          <a:xfrm>
            <a:off x="7834185" y="4469073"/>
            <a:ext cx="1235674" cy="13635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3" t="4307" r="5743" b="5490"/>
          <a:stretch/>
        </p:blipFill>
        <p:spPr>
          <a:xfrm>
            <a:off x="7870737" y="2951753"/>
            <a:ext cx="1277040" cy="145713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2" r="13004" b="3163"/>
          <a:stretch/>
        </p:blipFill>
        <p:spPr>
          <a:xfrm>
            <a:off x="7974794" y="1117401"/>
            <a:ext cx="954455" cy="170499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4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577517" y="1212848"/>
            <a:ext cx="277528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-257175" algn="ctr">
              <a:spcBef>
                <a:spcPct val="20000"/>
              </a:spcBef>
            </a:pPr>
            <a:r>
              <a:rPr lang="ru-RU" sz="11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Национальный парк «Зюраткуль»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11450" y="3536861"/>
            <a:ext cx="15224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9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Долина реки «Ай»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59" y="1507650"/>
            <a:ext cx="3943390" cy="1967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6229387" y="1212848"/>
            <a:ext cx="1686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Пещерный комплекс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8452" y="3536861"/>
            <a:ext cx="32934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Природно-исторический комплекс «Пороги»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4657" y="928155"/>
            <a:ext cx="3276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Особо-охраняемые </a:t>
            </a: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9666" y="913648"/>
            <a:ext cx="3805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Памятники природы: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104900" y="329755"/>
            <a:ext cx="6877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потенциал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72652" y="6485668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58" y="3802283"/>
            <a:ext cx="3943391" cy="1970551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" y="1507650"/>
            <a:ext cx="3943392" cy="1967155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" y="3798471"/>
            <a:ext cx="3943391" cy="196715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0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760" y="1453476"/>
            <a:ext cx="3957185" cy="1959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1394164" y="1185920"/>
            <a:ext cx="1610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Геоглиф «Лось»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50556" y="841527"/>
            <a:ext cx="3785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района: </a:t>
            </a:r>
            <a:endParaRPr lang="ru-RU" sz="1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32366" y="3514391"/>
            <a:ext cx="1837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-Хребет Нургуш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760" y="3776001"/>
            <a:ext cx="3957185" cy="1971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333975" y="3493901"/>
            <a:ext cx="17305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Остров «Дупло орла»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42" y="3767402"/>
            <a:ext cx="3957185" cy="1971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Прямоугольник 23"/>
          <p:cNvSpPr/>
          <p:nvPr/>
        </p:nvSpPr>
        <p:spPr>
          <a:xfrm>
            <a:off x="1104900" y="329755"/>
            <a:ext cx="6877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потенциал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40112" y="1191865"/>
            <a:ext cx="3822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-Развлекательный комплекс «Сонькина лагуна»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42" y="1453475"/>
            <a:ext cx="3957185" cy="1959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0601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00782" y="238897"/>
            <a:ext cx="6980537" cy="5931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потенциал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7742" y="899586"/>
            <a:ext cx="6186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учреждения среднего профессионального образования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85" y="1668220"/>
            <a:ext cx="3701548" cy="1820622"/>
          </a:xfrm>
          <a:prstGeom prst="round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85" y="3853419"/>
            <a:ext cx="3701548" cy="1824591"/>
          </a:xfrm>
          <a:prstGeom prst="roundRect">
            <a:avLst/>
          </a:prstGeom>
        </p:spPr>
      </p:pic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1593" y="255716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ГБПОУ «</a:t>
            </a:r>
            <a:r>
              <a:rPr lang="ru-RU" sz="1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Саткинский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медицинский техникум»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1593" y="1446957"/>
            <a:ext cx="45514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ФГАОУ ВО «</a:t>
            </a:r>
            <a:r>
              <a:rPr lang="ru-RU" sz="1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ЮУрГУ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(НИУ) в г. Сатка «</a:t>
            </a:r>
            <a:r>
              <a:rPr lang="ru-RU" sz="1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Саткинский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горно-керамический колледж»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1593" y="348884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ГБПОУ «</a:t>
            </a:r>
            <a:r>
              <a:rPr lang="ru-RU" sz="1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Саткинский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политехнический колледж им. А.К. Савина»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8372" y="4533669"/>
            <a:ext cx="42150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ГБПОУ «</a:t>
            </a:r>
            <a:r>
              <a:rPr lang="ru-RU" sz="1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Бакальский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техникум профессиональных технологий и сервиса им. М.Г. Ганиева»</a:t>
            </a:r>
          </a:p>
        </p:txBody>
      </p:sp>
    </p:spTree>
    <p:extLst>
      <p:ext uri="{BB962C8B-B14F-4D97-AF65-F5344CB8AC3E}">
        <p14:creationId xmlns:p14="http://schemas.microsoft.com/office/powerpoint/2010/main" val="140757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89106" y="288324"/>
            <a:ext cx="6980537" cy="5931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Значимые культурные мероприятия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882" y="3921788"/>
            <a:ext cx="2812533" cy="1812798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7" y="3923258"/>
            <a:ext cx="2812533" cy="1812798"/>
          </a:xfrm>
          <a:prstGeom prst="round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328" y="3909616"/>
            <a:ext cx="2812533" cy="1812798"/>
          </a:xfrm>
          <a:prstGeom prst="round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7" y="1440274"/>
            <a:ext cx="2812533" cy="1812798"/>
          </a:xfrm>
          <a:prstGeom prst="round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33614" y="804747"/>
            <a:ext cx="31103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Модельной Центральной библиотеки в рамках Нацпроекта «Культура»</a:t>
            </a:r>
            <a:endParaRPr lang="ru-RU"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96452" y="3390329"/>
            <a:ext cx="275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фестиваль Юрия Розума «Где рождается искусство»</a:t>
            </a:r>
            <a:endParaRPr lang="ru-RU"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65761" y="804746"/>
            <a:ext cx="3002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фестиваль классической музыки им. Елены Образцовой «Кармен»</a:t>
            </a:r>
            <a:endParaRPr lang="ru-RU"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9437" y="804747"/>
            <a:ext cx="29678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музыкальный фестиваль «Юрий </a:t>
            </a:r>
            <a:r>
              <a:rPr lang="ru-RU" sz="1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Башмет</a:t>
            </a:r>
            <a:r>
              <a:rPr lang="ru-RU" sz="1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представляет…»</a:t>
            </a:r>
            <a:endParaRPr lang="ru-RU"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65761" y="3396625"/>
            <a:ext cx="31070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</a:t>
            </a:r>
            <a:r>
              <a:rPr lang="ru-RU" sz="11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ода театра открытие фотовыставки «Театр, роли, зрители»</a:t>
            </a:r>
            <a:endParaRPr lang="ru-RU"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8609" y="3390329"/>
            <a:ext cx="2695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фестиваль музыкального юмора Игоря Бутмана</a:t>
            </a:r>
            <a:endParaRPr lang="ru-RU"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327" y="1440274"/>
            <a:ext cx="2812533" cy="1812798"/>
          </a:xfrm>
          <a:prstGeom prst="roundRect">
            <a:avLst/>
          </a:prstGeom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7086599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" name="Picture 12" descr="http://satadmin.ru/sites/default/files/styles/w1000/public/karmen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882" y="1440275"/>
            <a:ext cx="2812533" cy="18115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07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55"/>
          <p:cNvGrpSpPr/>
          <p:nvPr/>
        </p:nvGrpSpPr>
        <p:grpSpPr>
          <a:xfrm>
            <a:off x="491084" y="1321059"/>
            <a:ext cx="625518" cy="607457"/>
            <a:chOff x="630683" y="3383511"/>
            <a:chExt cx="469021" cy="455593"/>
          </a:xfrm>
        </p:grpSpPr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630683" y="3383511"/>
              <a:ext cx="469021" cy="45559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117"/>
            <p:cNvSpPr>
              <a:spLocks/>
            </p:cNvSpPr>
            <p:nvPr/>
          </p:nvSpPr>
          <p:spPr bwMode="auto">
            <a:xfrm>
              <a:off x="730012" y="3476126"/>
              <a:ext cx="270363" cy="270363"/>
            </a:xfrm>
            <a:custGeom>
              <a:avLst/>
              <a:gdLst/>
              <a:ahLst/>
              <a:cxnLst>
                <a:cxn ang="0">
                  <a:pos x="56" y="51"/>
                </a:cxn>
                <a:cxn ang="0">
                  <a:pos x="51" y="55"/>
                </a:cxn>
                <a:cxn ang="0">
                  <a:pos x="43" y="57"/>
                </a:cxn>
                <a:cxn ang="0">
                  <a:pos x="33" y="54"/>
                </a:cxn>
                <a:cxn ang="0">
                  <a:pos x="26" y="51"/>
                </a:cxn>
                <a:cxn ang="0">
                  <a:pos x="7" y="32"/>
                </a:cxn>
                <a:cxn ang="0">
                  <a:pos x="3" y="25"/>
                </a:cxn>
                <a:cxn ang="0">
                  <a:pos x="0" y="14"/>
                </a:cxn>
                <a:cxn ang="0">
                  <a:pos x="3" y="7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9" y="10"/>
                </a:cxn>
                <a:cxn ang="0">
                  <a:pos x="21" y="14"/>
                </a:cxn>
                <a:cxn ang="0">
                  <a:pos x="14" y="22"/>
                </a:cxn>
                <a:cxn ang="0">
                  <a:pos x="15" y="26"/>
                </a:cxn>
                <a:cxn ang="0">
                  <a:pos x="32" y="42"/>
                </a:cxn>
                <a:cxn ang="0">
                  <a:pos x="35" y="44"/>
                </a:cxn>
                <a:cxn ang="0">
                  <a:pos x="43" y="36"/>
                </a:cxn>
                <a:cxn ang="0">
                  <a:pos x="47" y="38"/>
                </a:cxn>
                <a:cxn ang="0">
                  <a:pos x="54" y="42"/>
                </a:cxn>
                <a:cxn ang="0">
                  <a:pos x="57" y="44"/>
                </a:cxn>
                <a:cxn ang="0">
                  <a:pos x="57" y="45"/>
                </a:cxn>
                <a:cxn ang="0">
                  <a:pos x="56" y="51"/>
                </a:cxn>
              </a:cxnLst>
              <a:rect l="0" t="0" r="r" b="b"/>
              <a:pathLst>
                <a:path w="57" h="57">
                  <a:moveTo>
                    <a:pt x="56" y="51"/>
                  </a:moveTo>
                  <a:cubicBezTo>
                    <a:pt x="55" y="53"/>
                    <a:pt x="53" y="54"/>
                    <a:pt x="51" y="55"/>
                  </a:cubicBezTo>
                  <a:cubicBezTo>
                    <a:pt x="49" y="56"/>
                    <a:pt x="46" y="57"/>
                    <a:pt x="43" y="57"/>
                  </a:cubicBezTo>
                  <a:cubicBezTo>
                    <a:pt x="40" y="57"/>
                    <a:pt x="36" y="55"/>
                    <a:pt x="33" y="54"/>
                  </a:cubicBezTo>
                  <a:cubicBezTo>
                    <a:pt x="30" y="53"/>
                    <a:pt x="28" y="52"/>
                    <a:pt x="26" y="51"/>
                  </a:cubicBezTo>
                  <a:cubicBezTo>
                    <a:pt x="19" y="47"/>
                    <a:pt x="11" y="38"/>
                    <a:pt x="7" y="32"/>
                  </a:cubicBezTo>
                  <a:cubicBezTo>
                    <a:pt x="5" y="29"/>
                    <a:pt x="4" y="27"/>
                    <a:pt x="3" y="25"/>
                  </a:cubicBezTo>
                  <a:cubicBezTo>
                    <a:pt x="2" y="21"/>
                    <a:pt x="0" y="18"/>
                    <a:pt x="0" y="14"/>
                  </a:cubicBezTo>
                  <a:cubicBezTo>
                    <a:pt x="0" y="11"/>
                    <a:pt x="1" y="9"/>
                    <a:pt x="3" y="7"/>
                  </a:cubicBezTo>
                  <a:cubicBezTo>
                    <a:pt x="4" y="5"/>
                    <a:pt x="5" y="3"/>
                    <a:pt x="7" y="2"/>
                  </a:cubicBezTo>
                  <a:cubicBezTo>
                    <a:pt x="8" y="1"/>
                    <a:pt x="11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7" y="6"/>
                    <a:pt x="18" y="8"/>
                    <a:pt x="19" y="10"/>
                  </a:cubicBezTo>
                  <a:cubicBezTo>
                    <a:pt x="20" y="12"/>
                    <a:pt x="21" y="13"/>
                    <a:pt x="21" y="14"/>
                  </a:cubicBezTo>
                  <a:cubicBezTo>
                    <a:pt x="21" y="17"/>
                    <a:pt x="14" y="20"/>
                    <a:pt x="14" y="22"/>
                  </a:cubicBezTo>
                  <a:cubicBezTo>
                    <a:pt x="14" y="23"/>
                    <a:pt x="15" y="25"/>
                    <a:pt x="15" y="26"/>
                  </a:cubicBezTo>
                  <a:cubicBezTo>
                    <a:pt x="19" y="33"/>
                    <a:pt x="24" y="38"/>
                    <a:pt x="32" y="42"/>
                  </a:cubicBezTo>
                  <a:cubicBezTo>
                    <a:pt x="33" y="43"/>
                    <a:pt x="34" y="44"/>
                    <a:pt x="35" y="44"/>
                  </a:cubicBezTo>
                  <a:cubicBezTo>
                    <a:pt x="37" y="44"/>
                    <a:pt x="41" y="36"/>
                    <a:pt x="43" y="36"/>
                  </a:cubicBezTo>
                  <a:cubicBezTo>
                    <a:pt x="45" y="36"/>
                    <a:pt x="46" y="38"/>
                    <a:pt x="47" y="38"/>
                  </a:cubicBezTo>
                  <a:cubicBezTo>
                    <a:pt x="49" y="40"/>
                    <a:pt x="52" y="41"/>
                    <a:pt x="54" y="42"/>
                  </a:cubicBezTo>
                  <a:cubicBezTo>
                    <a:pt x="55" y="43"/>
                    <a:pt x="57" y="43"/>
                    <a:pt x="57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7"/>
                    <a:pt x="56" y="49"/>
                    <a:pt x="56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0" name="Group 58"/>
          <p:cNvGrpSpPr/>
          <p:nvPr/>
        </p:nvGrpSpPr>
        <p:grpSpPr>
          <a:xfrm>
            <a:off x="451253" y="4533899"/>
            <a:ext cx="628693" cy="607457"/>
            <a:chOff x="3428938" y="4190009"/>
            <a:chExt cx="469021" cy="455593"/>
          </a:xfrm>
        </p:grpSpPr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3428938" y="4190009"/>
              <a:ext cx="469021" cy="45559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Freeform 83"/>
            <p:cNvSpPr>
              <a:spLocks noEditPoints="1"/>
            </p:cNvSpPr>
            <p:nvPr/>
          </p:nvSpPr>
          <p:spPr bwMode="auto">
            <a:xfrm>
              <a:off x="3571129" y="4279327"/>
              <a:ext cx="184638" cy="276957"/>
            </a:xfrm>
            <a:custGeom>
              <a:avLst/>
              <a:gdLst/>
              <a:ahLst/>
              <a:cxnLst>
                <a:cxn ang="0">
                  <a:pos x="38" y="26"/>
                </a:cxn>
                <a:cxn ang="0">
                  <a:pos x="24" y="55"/>
                </a:cxn>
                <a:cxn ang="0">
                  <a:pos x="20" y="58"/>
                </a:cxn>
                <a:cxn ang="0">
                  <a:pos x="16" y="55"/>
                </a:cxn>
                <a:cxn ang="0">
                  <a:pos x="2" y="26"/>
                </a:cxn>
                <a:cxn ang="0">
                  <a:pos x="0" y="19"/>
                </a:cxn>
                <a:cxn ang="0">
                  <a:pos x="20" y="0"/>
                </a:cxn>
                <a:cxn ang="0">
                  <a:pos x="39" y="19"/>
                </a:cxn>
                <a:cxn ang="0">
                  <a:pos x="38" y="26"/>
                </a:cxn>
                <a:cxn ang="0">
                  <a:pos x="20" y="9"/>
                </a:cxn>
                <a:cxn ang="0">
                  <a:pos x="10" y="19"/>
                </a:cxn>
                <a:cxn ang="0">
                  <a:pos x="20" y="29"/>
                </a:cxn>
                <a:cxn ang="0">
                  <a:pos x="30" y="19"/>
                </a:cxn>
                <a:cxn ang="0">
                  <a:pos x="20" y="9"/>
                </a:cxn>
              </a:cxnLst>
              <a:rect l="0" t="0" r="r" b="b"/>
              <a:pathLst>
                <a:path w="39" h="58">
                  <a:moveTo>
                    <a:pt x="38" y="26"/>
                  </a:moveTo>
                  <a:cubicBezTo>
                    <a:pt x="24" y="55"/>
                    <a:pt x="24" y="55"/>
                    <a:pt x="24" y="55"/>
                  </a:cubicBezTo>
                  <a:cubicBezTo>
                    <a:pt x="23" y="57"/>
                    <a:pt x="22" y="58"/>
                    <a:pt x="20" y="58"/>
                  </a:cubicBezTo>
                  <a:cubicBezTo>
                    <a:pt x="18" y="58"/>
                    <a:pt x="16" y="57"/>
                    <a:pt x="16" y="5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1" y="0"/>
                    <a:pt x="39" y="8"/>
                    <a:pt x="39" y="19"/>
                  </a:cubicBezTo>
                  <a:cubicBezTo>
                    <a:pt x="39" y="21"/>
                    <a:pt x="39" y="24"/>
                    <a:pt x="38" y="26"/>
                  </a:cubicBezTo>
                  <a:close/>
                  <a:moveTo>
                    <a:pt x="20" y="9"/>
                  </a:moveTo>
                  <a:cubicBezTo>
                    <a:pt x="15" y="9"/>
                    <a:pt x="10" y="14"/>
                    <a:pt x="10" y="19"/>
                  </a:cubicBezTo>
                  <a:cubicBezTo>
                    <a:pt x="10" y="24"/>
                    <a:pt x="15" y="29"/>
                    <a:pt x="20" y="29"/>
                  </a:cubicBezTo>
                  <a:cubicBezTo>
                    <a:pt x="25" y="29"/>
                    <a:pt x="30" y="24"/>
                    <a:pt x="30" y="19"/>
                  </a:cubicBezTo>
                  <a:cubicBezTo>
                    <a:pt x="30" y="14"/>
                    <a:pt x="25" y="9"/>
                    <a:pt x="20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3" name="Group 67"/>
          <p:cNvGrpSpPr/>
          <p:nvPr/>
        </p:nvGrpSpPr>
        <p:grpSpPr>
          <a:xfrm>
            <a:off x="451253" y="3396073"/>
            <a:ext cx="628650" cy="616205"/>
            <a:chOff x="3425803" y="3384456"/>
            <a:chExt cx="469021" cy="455593"/>
          </a:xfrm>
        </p:grpSpPr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3425803" y="3384456"/>
              <a:ext cx="469021" cy="45559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5"/>
            <p:cNvSpPr>
              <a:spLocks noEditPoints="1"/>
            </p:cNvSpPr>
            <p:nvPr/>
          </p:nvSpPr>
          <p:spPr bwMode="auto">
            <a:xfrm>
              <a:off x="3520613" y="3471340"/>
              <a:ext cx="279400" cy="279400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255" y="135"/>
                </a:cxn>
                <a:cxn ang="0">
                  <a:pos x="277" y="122"/>
                </a:cxn>
                <a:cxn ang="0">
                  <a:pos x="303" y="116"/>
                </a:cxn>
                <a:cxn ang="0">
                  <a:pos x="296" y="105"/>
                </a:cxn>
                <a:cxn ang="0">
                  <a:pos x="278" y="89"/>
                </a:cxn>
                <a:cxn ang="0">
                  <a:pos x="265" y="90"/>
                </a:cxn>
                <a:cxn ang="0">
                  <a:pos x="256" y="82"/>
                </a:cxn>
                <a:cxn ang="0">
                  <a:pos x="231" y="73"/>
                </a:cxn>
                <a:cxn ang="0">
                  <a:pos x="234" y="98"/>
                </a:cxn>
                <a:cxn ang="0">
                  <a:pos x="224" y="118"/>
                </a:cxn>
                <a:cxn ang="0">
                  <a:pos x="205" y="103"/>
                </a:cxn>
                <a:cxn ang="0">
                  <a:pos x="175" y="89"/>
                </a:cxn>
                <a:cxn ang="0">
                  <a:pos x="183" y="68"/>
                </a:cxn>
                <a:cxn ang="0">
                  <a:pos x="212" y="58"/>
                </a:cxn>
                <a:cxn ang="0">
                  <a:pos x="207" y="47"/>
                </a:cxn>
                <a:cxn ang="0">
                  <a:pos x="188" y="50"/>
                </a:cxn>
                <a:cxn ang="0">
                  <a:pos x="168" y="37"/>
                </a:cxn>
                <a:cxn ang="0">
                  <a:pos x="171" y="52"/>
                </a:cxn>
                <a:cxn ang="0">
                  <a:pos x="157" y="52"/>
                </a:cxn>
                <a:cxn ang="0">
                  <a:pos x="141" y="40"/>
                </a:cxn>
                <a:cxn ang="0">
                  <a:pos x="126" y="47"/>
                </a:cxn>
                <a:cxn ang="0">
                  <a:pos x="143" y="51"/>
                </a:cxn>
                <a:cxn ang="0">
                  <a:pos x="131" y="58"/>
                </a:cxn>
                <a:cxn ang="0">
                  <a:pos x="56" y="107"/>
                </a:cxn>
                <a:cxn ang="0">
                  <a:pos x="65" y="118"/>
                </a:cxn>
                <a:cxn ang="0">
                  <a:pos x="79" y="135"/>
                </a:cxn>
                <a:cxn ang="0">
                  <a:pos x="74" y="158"/>
                </a:cxn>
                <a:cxn ang="0">
                  <a:pos x="88" y="185"/>
                </a:cxn>
                <a:cxn ang="0">
                  <a:pos x="108" y="214"/>
                </a:cxn>
                <a:cxn ang="0">
                  <a:pos x="118" y="227"/>
                </a:cxn>
                <a:cxn ang="0">
                  <a:pos x="105" y="197"/>
                </a:cxn>
                <a:cxn ang="0">
                  <a:pos x="125" y="225"/>
                </a:cxn>
                <a:cxn ang="0">
                  <a:pos x="150" y="255"/>
                </a:cxn>
                <a:cxn ang="0">
                  <a:pos x="184" y="269"/>
                </a:cxn>
                <a:cxn ang="0">
                  <a:pos x="213" y="290"/>
                </a:cxn>
                <a:cxn ang="0">
                  <a:pos x="224" y="288"/>
                </a:cxn>
                <a:cxn ang="0">
                  <a:pos x="212" y="268"/>
                </a:cxn>
                <a:cxn ang="0">
                  <a:pos x="197" y="262"/>
                </a:cxn>
                <a:cxn ang="0">
                  <a:pos x="194" y="239"/>
                </a:cxn>
                <a:cxn ang="0">
                  <a:pos x="171" y="250"/>
                </a:cxn>
                <a:cxn ang="0">
                  <a:pos x="168" y="210"/>
                </a:cxn>
                <a:cxn ang="0">
                  <a:pos x="184" y="206"/>
                </a:cxn>
                <a:cxn ang="0">
                  <a:pos x="196" y="202"/>
                </a:cxn>
                <a:cxn ang="0">
                  <a:pos x="214" y="211"/>
                </a:cxn>
                <a:cxn ang="0">
                  <a:pos x="221" y="205"/>
                </a:cxn>
                <a:cxn ang="0">
                  <a:pos x="234" y="179"/>
                </a:cxn>
                <a:cxn ang="0">
                  <a:pos x="233" y="171"/>
                </a:cxn>
                <a:cxn ang="0">
                  <a:pos x="252" y="157"/>
                </a:cxn>
                <a:cxn ang="0">
                  <a:pos x="266" y="143"/>
                </a:cxn>
                <a:cxn ang="0">
                  <a:pos x="273" y="131"/>
                </a:cxn>
                <a:cxn ang="0">
                  <a:pos x="255" y="135"/>
                </a:cxn>
                <a:cxn ang="0">
                  <a:pos x="295" y="298"/>
                </a:cxn>
                <a:cxn ang="0">
                  <a:pos x="272" y="288"/>
                </a:cxn>
                <a:cxn ang="0">
                  <a:pos x="251" y="288"/>
                </a:cxn>
                <a:cxn ang="0">
                  <a:pos x="236" y="286"/>
                </a:cxn>
                <a:cxn ang="0">
                  <a:pos x="230" y="307"/>
                </a:cxn>
                <a:cxn ang="0">
                  <a:pos x="223" y="335"/>
                </a:cxn>
                <a:cxn ang="0">
                  <a:pos x="308" y="302"/>
                </a:cxn>
              </a:cxnLst>
              <a:rect l="0" t="0" r="r" b="b"/>
              <a:pathLst>
                <a:path w="384" h="384">
                  <a:moveTo>
                    <a:pt x="384" y="192"/>
                  </a:moveTo>
                  <a:cubicBezTo>
                    <a:pt x="384" y="298"/>
                    <a:pt x="298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298" y="0"/>
                    <a:pt x="384" y="86"/>
                    <a:pt x="384" y="192"/>
                  </a:cubicBezTo>
                  <a:close/>
                  <a:moveTo>
                    <a:pt x="255" y="135"/>
                  </a:moveTo>
                  <a:cubicBezTo>
                    <a:pt x="256" y="135"/>
                    <a:pt x="257" y="130"/>
                    <a:pt x="258" y="129"/>
                  </a:cubicBezTo>
                  <a:cubicBezTo>
                    <a:pt x="260" y="127"/>
                    <a:pt x="262" y="126"/>
                    <a:pt x="264" y="125"/>
                  </a:cubicBezTo>
                  <a:cubicBezTo>
                    <a:pt x="268" y="124"/>
                    <a:pt x="272" y="123"/>
                    <a:pt x="277" y="122"/>
                  </a:cubicBezTo>
                  <a:cubicBezTo>
                    <a:pt x="281" y="121"/>
                    <a:pt x="286" y="121"/>
                    <a:pt x="289" y="125"/>
                  </a:cubicBezTo>
                  <a:cubicBezTo>
                    <a:pt x="289" y="124"/>
                    <a:pt x="295" y="119"/>
                    <a:pt x="295" y="119"/>
                  </a:cubicBezTo>
                  <a:cubicBezTo>
                    <a:pt x="298" y="118"/>
                    <a:pt x="301" y="118"/>
                    <a:pt x="303" y="116"/>
                  </a:cubicBezTo>
                  <a:cubicBezTo>
                    <a:pt x="303" y="115"/>
                    <a:pt x="303" y="110"/>
                    <a:pt x="303" y="110"/>
                  </a:cubicBezTo>
                  <a:cubicBezTo>
                    <a:pt x="299" y="111"/>
                    <a:pt x="298" y="107"/>
                    <a:pt x="297" y="103"/>
                  </a:cubicBezTo>
                  <a:cubicBezTo>
                    <a:pt x="297" y="104"/>
                    <a:pt x="297" y="104"/>
                    <a:pt x="296" y="105"/>
                  </a:cubicBezTo>
                  <a:cubicBezTo>
                    <a:pt x="296" y="102"/>
                    <a:pt x="291" y="104"/>
                    <a:pt x="290" y="104"/>
                  </a:cubicBezTo>
                  <a:cubicBezTo>
                    <a:pt x="284" y="102"/>
                    <a:pt x="285" y="98"/>
                    <a:pt x="283" y="94"/>
                  </a:cubicBezTo>
                  <a:cubicBezTo>
                    <a:pt x="282" y="92"/>
                    <a:pt x="279" y="91"/>
                    <a:pt x="278" y="89"/>
                  </a:cubicBezTo>
                  <a:cubicBezTo>
                    <a:pt x="277" y="87"/>
                    <a:pt x="277" y="84"/>
                    <a:pt x="274" y="84"/>
                  </a:cubicBezTo>
                  <a:cubicBezTo>
                    <a:pt x="273" y="84"/>
                    <a:pt x="270" y="89"/>
                    <a:pt x="270" y="89"/>
                  </a:cubicBezTo>
                  <a:cubicBezTo>
                    <a:pt x="267" y="88"/>
                    <a:pt x="266" y="89"/>
                    <a:pt x="265" y="90"/>
                  </a:cubicBezTo>
                  <a:cubicBezTo>
                    <a:pt x="263" y="91"/>
                    <a:pt x="262" y="91"/>
                    <a:pt x="260" y="92"/>
                  </a:cubicBezTo>
                  <a:cubicBezTo>
                    <a:pt x="265" y="90"/>
                    <a:pt x="258" y="88"/>
                    <a:pt x="256" y="88"/>
                  </a:cubicBezTo>
                  <a:cubicBezTo>
                    <a:pt x="260" y="87"/>
                    <a:pt x="258" y="83"/>
                    <a:pt x="256" y="82"/>
                  </a:cubicBezTo>
                  <a:cubicBezTo>
                    <a:pt x="256" y="82"/>
                    <a:pt x="257" y="82"/>
                    <a:pt x="257" y="82"/>
                  </a:cubicBezTo>
                  <a:cubicBezTo>
                    <a:pt x="257" y="79"/>
                    <a:pt x="250" y="77"/>
                    <a:pt x="247" y="76"/>
                  </a:cubicBezTo>
                  <a:cubicBezTo>
                    <a:pt x="245" y="74"/>
                    <a:pt x="233" y="72"/>
                    <a:pt x="231" y="73"/>
                  </a:cubicBezTo>
                  <a:cubicBezTo>
                    <a:pt x="228" y="75"/>
                    <a:pt x="231" y="80"/>
                    <a:pt x="231" y="83"/>
                  </a:cubicBezTo>
                  <a:cubicBezTo>
                    <a:pt x="232" y="86"/>
                    <a:pt x="228" y="86"/>
                    <a:pt x="228" y="89"/>
                  </a:cubicBezTo>
                  <a:cubicBezTo>
                    <a:pt x="228" y="93"/>
                    <a:pt x="236" y="92"/>
                    <a:pt x="234" y="98"/>
                  </a:cubicBezTo>
                  <a:cubicBezTo>
                    <a:pt x="233" y="102"/>
                    <a:pt x="228" y="102"/>
                    <a:pt x="226" y="105"/>
                  </a:cubicBezTo>
                  <a:cubicBezTo>
                    <a:pt x="224" y="108"/>
                    <a:pt x="227" y="112"/>
                    <a:pt x="229" y="114"/>
                  </a:cubicBezTo>
                  <a:cubicBezTo>
                    <a:pt x="231" y="115"/>
                    <a:pt x="225" y="118"/>
                    <a:pt x="224" y="118"/>
                  </a:cubicBezTo>
                  <a:cubicBezTo>
                    <a:pt x="220" y="120"/>
                    <a:pt x="217" y="114"/>
                    <a:pt x="216" y="110"/>
                  </a:cubicBezTo>
                  <a:cubicBezTo>
                    <a:pt x="215" y="108"/>
                    <a:pt x="215" y="104"/>
                    <a:pt x="212" y="103"/>
                  </a:cubicBezTo>
                  <a:cubicBezTo>
                    <a:pt x="210" y="102"/>
                    <a:pt x="206" y="102"/>
                    <a:pt x="205" y="103"/>
                  </a:cubicBezTo>
                  <a:cubicBezTo>
                    <a:pt x="203" y="99"/>
                    <a:pt x="198" y="98"/>
                    <a:pt x="194" y="97"/>
                  </a:cubicBezTo>
                  <a:cubicBezTo>
                    <a:pt x="189" y="95"/>
                    <a:pt x="185" y="95"/>
                    <a:pt x="180" y="96"/>
                  </a:cubicBezTo>
                  <a:cubicBezTo>
                    <a:pt x="181" y="95"/>
                    <a:pt x="179" y="88"/>
                    <a:pt x="175" y="89"/>
                  </a:cubicBezTo>
                  <a:cubicBezTo>
                    <a:pt x="176" y="86"/>
                    <a:pt x="176" y="84"/>
                    <a:pt x="176" y="81"/>
                  </a:cubicBezTo>
                  <a:cubicBezTo>
                    <a:pt x="177" y="79"/>
                    <a:pt x="178" y="77"/>
                    <a:pt x="179" y="75"/>
                  </a:cubicBezTo>
                  <a:cubicBezTo>
                    <a:pt x="180" y="74"/>
                    <a:pt x="185" y="69"/>
                    <a:pt x="183" y="68"/>
                  </a:cubicBezTo>
                  <a:cubicBezTo>
                    <a:pt x="188" y="69"/>
                    <a:pt x="193" y="69"/>
                    <a:pt x="196" y="66"/>
                  </a:cubicBezTo>
                  <a:cubicBezTo>
                    <a:pt x="198" y="63"/>
                    <a:pt x="199" y="60"/>
                    <a:pt x="202" y="57"/>
                  </a:cubicBezTo>
                  <a:cubicBezTo>
                    <a:pt x="205" y="53"/>
                    <a:pt x="209" y="58"/>
                    <a:pt x="212" y="58"/>
                  </a:cubicBezTo>
                  <a:cubicBezTo>
                    <a:pt x="217" y="59"/>
                    <a:pt x="217" y="53"/>
                    <a:pt x="214" y="51"/>
                  </a:cubicBezTo>
                  <a:cubicBezTo>
                    <a:pt x="218" y="51"/>
                    <a:pt x="215" y="45"/>
                    <a:pt x="213" y="44"/>
                  </a:cubicBezTo>
                  <a:cubicBezTo>
                    <a:pt x="211" y="43"/>
                    <a:pt x="202" y="46"/>
                    <a:pt x="207" y="47"/>
                  </a:cubicBezTo>
                  <a:cubicBezTo>
                    <a:pt x="206" y="47"/>
                    <a:pt x="200" y="59"/>
                    <a:pt x="196" y="53"/>
                  </a:cubicBezTo>
                  <a:cubicBezTo>
                    <a:pt x="195" y="52"/>
                    <a:pt x="195" y="47"/>
                    <a:pt x="193" y="46"/>
                  </a:cubicBezTo>
                  <a:cubicBezTo>
                    <a:pt x="190" y="46"/>
                    <a:pt x="189" y="49"/>
                    <a:pt x="188" y="50"/>
                  </a:cubicBezTo>
                  <a:cubicBezTo>
                    <a:pt x="190" y="47"/>
                    <a:pt x="181" y="45"/>
                    <a:pt x="180" y="44"/>
                  </a:cubicBezTo>
                  <a:cubicBezTo>
                    <a:pt x="183" y="42"/>
                    <a:pt x="180" y="39"/>
                    <a:pt x="178" y="38"/>
                  </a:cubicBezTo>
                  <a:cubicBezTo>
                    <a:pt x="176" y="36"/>
                    <a:pt x="169" y="35"/>
                    <a:pt x="168" y="37"/>
                  </a:cubicBezTo>
                  <a:cubicBezTo>
                    <a:pt x="163" y="43"/>
                    <a:pt x="173" y="44"/>
                    <a:pt x="175" y="45"/>
                  </a:cubicBezTo>
                  <a:cubicBezTo>
                    <a:pt x="176" y="46"/>
                    <a:pt x="179" y="48"/>
                    <a:pt x="177" y="49"/>
                  </a:cubicBezTo>
                  <a:cubicBezTo>
                    <a:pt x="176" y="50"/>
                    <a:pt x="171" y="51"/>
                    <a:pt x="171" y="52"/>
                  </a:cubicBezTo>
                  <a:cubicBezTo>
                    <a:pt x="169" y="54"/>
                    <a:pt x="172" y="57"/>
                    <a:pt x="170" y="59"/>
                  </a:cubicBezTo>
                  <a:cubicBezTo>
                    <a:pt x="168" y="57"/>
                    <a:pt x="168" y="53"/>
                    <a:pt x="166" y="50"/>
                  </a:cubicBezTo>
                  <a:cubicBezTo>
                    <a:pt x="168" y="53"/>
                    <a:pt x="157" y="52"/>
                    <a:pt x="157" y="52"/>
                  </a:cubicBezTo>
                  <a:cubicBezTo>
                    <a:pt x="154" y="52"/>
                    <a:pt x="148" y="54"/>
                    <a:pt x="145" y="50"/>
                  </a:cubicBezTo>
                  <a:cubicBezTo>
                    <a:pt x="144" y="49"/>
                    <a:pt x="144" y="44"/>
                    <a:pt x="146" y="45"/>
                  </a:cubicBezTo>
                  <a:cubicBezTo>
                    <a:pt x="144" y="43"/>
                    <a:pt x="142" y="41"/>
                    <a:pt x="141" y="40"/>
                  </a:cubicBezTo>
                  <a:cubicBezTo>
                    <a:pt x="132" y="43"/>
                    <a:pt x="125" y="47"/>
                    <a:pt x="117" y="51"/>
                  </a:cubicBezTo>
                  <a:cubicBezTo>
                    <a:pt x="118" y="51"/>
                    <a:pt x="119" y="51"/>
                    <a:pt x="120" y="50"/>
                  </a:cubicBezTo>
                  <a:cubicBezTo>
                    <a:pt x="122" y="50"/>
                    <a:pt x="124" y="48"/>
                    <a:pt x="126" y="47"/>
                  </a:cubicBezTo>
                  <a:cubicBezTo>
                    <a:pt x="128" y="46"/>
                    <a:pt x="134" y="43"/>
                    <a:pt x="136" y="46"/>
                  </a:cubicBezTo>
                  <a:cubicBezTo>
                    <a:pt x="137" y="45"/>
                    <a:pt x="137" y="45"/>
                    <a:pt x="138" y="44"/>
                  </a:cubicBezTo>
                  <a:cubicBezTo>
                    <a:pt x="139" y="46"/>
                    <a:pt x="141" y="48"/>
                    <a:pt x="143" y="51"/>
                  </a:cubicBezTo>
                  <a:cubicBezTo>
                    <a:pt x="141" y="50"/>
                    <a:pt x="137" y="50"/>
                    <a:pt x="135" y="50"/>
                  </a:cubicBezTo>
                  <a:cubicBezTo>
                    <a:pt x="133" y="51"/>
                    <a:pt x="130" y="51"/>
                    <a:pt x="130" y="53"/>
                  </a:cubicBezTo>
                  <a:cubicBezTo>
                    <a:pt x="130" y="55"/>
                    <a:pt x="131" y="57"/>
                    <a:pt x="131" y="58"/>
                  </a:cubicBezTo>
                  <a:cubicBezTo>
                    <a:pt x="128" y="56"/>
                    <a:pt x="125" y="52"/>
                    <a:pt x="121" y="51"/>
                  </a:cubicBezTo>
                  <a:cubicBezTo>
                    <a:pt x="119" y="51"/>
                    <a:pt x="117" y="51"/>
                    <a:pt x="115" y="52"/>
                  </a:cubicBezTo>
                  <a:cubicBezTo>
                    <a:pt x="91" y="65"/>
                    <a:pt x="71" y="84"/>
                    <a:pt x="56" y="107"/>
                  </a:cubicBezTo>
                  <a:cubicBezTo>
                    <a:pt x="57" y="108"/>
                    <a:pt x="58" y="109"/>
                    <a:pt x="59" y="109"/>
                  </a:cubicBezTo>
                  <a:cubicBezTo>
                    <a:pt x="62" y="110"/>
                    <a:pt x="59" y="117"/>
                    <a:pt x="64" y="113"/>
                  </a:cubicBezTo>
                  <a:cubicBezTo>
                    <a:pt x="66" y="115"/>
                    <a:pt x="66" y="116"/>
                    <a:pt x="65" y="118"/>
                  </a:cubicBezTo>
                  <a:cubicBezTo>
                    <a:pt x="65" y="118"/>
                    <a:pt x="75" y="124"/>
                    <a:pt x="76" y="125"/>
                  </a:cubicBezTo>
                  <a:cubicBezTo>
                    <a:pt x="78" y="126"/>
                    <a:pt x="80" y="128"/>
                    <a:pt x="81" y="130"/>
                  </a:cubicBezTo>
                  <a:cubicBezTo>
                    <a:pt x="82" y="132"/>
                    <a:pt x="80" y="134"/>
                    <a:pt x="79" y="135"/>
                  </a:cubicBezTo>
                  <a:cubicBezTo>
                    <a:pt x="78" y="134"/>
                    <a:pt x="75" y="130"/>
                    <a:pt x="74" y="131"/>
                  </a:cubicBezTo>
                  <a:cubicBezTo>
                    <a:pt x="73" y="133"/>
                    <a:pt x="74" y="139"/>
                    <a:pt x="77" y="139"/>
                  </a:cubicBezTo>
                  <a:cubicBezTo>
                    <a:pt x="73" y="139"/>
                    <a:pt x="75" y="155"/>
                    <a:pt x="74" y="158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3" y="161"/>
                    <a:pt x="76" y="173"/>
                    <a:pt x="81" y="172"/>
                  </a:cubicBezTo>
                  <a:cubicBezTo>
                    <a:pt x="78" y="172"/>
                    <a:pt x="87" y="184"/>
                    <a:pt x="88" y="185"/>
                  </a:cubicBezTo>
                  <a:cubicBezTo>
                    <a:pt x="91" y="187"/>
                    <a:pt x="95" y="188"/>
                    <a:pt x="97" y="192"/>
                  </a:cubicBezTo>
                  <a:cubicBezTo>
                    <a:pt x="100" y="195"/>
                    <a:pt x="100" y="201"/>
                    <a:pt x="103" y="203"/>
                  </a:cubicBezTo>
                  <a:cubicBezTo>
                    <a:pt x="102" y="206"/>
                    <a:pt x="108" y="210"/>
                    <a:pt x="108" y="214"/>
                  </a:cubicBezTo>
                  <a:cubicBezTo>
                    <a:pt x="108" y="214"/>
                    <a:pt x="107" y="214"/>
                    <a:pt x="107" y="215"/>
                  </a:cubicBezTo>
                  <a:cubicBezTo>
                    <a:pt x="108" y="218"/>
                    <a:pt x="113" y="218"/>
                    <a:pt x="115" y="221"/>
                  </a:cubicBezTo>
                  <a:cubicBezTo>
                    <a:pt x="116" y="223"/>
                    <a:pt x="115" y="228"/>
                    <a:pt x="118" y="227"/>
                  </a:cubicBezTo>
                  <a:cubicBezTo>
                    <a:pt x="118" y="222"/>
                    <a:pt x="115" y="216"/>
                    <a:pt x="112" y="212"/>
                  </a:cubicBezTo>
                  <a:cubicBezTo>
                    <a:pt x="110" y="209"/>
                    <a:pt x="109" y="207"/>
                    <a:pt x="108" y="204"/>
                  </a:cubicBezTo>
                  <a:cubicBezTo>
                    <a:pt x="106" y="202"/>
                    <a:pt x="106" y="199"/>
                    <a:pt x="105" y="197"/>
                  </a:cubicBezTo>
                  <a:cubicBezTo>
                    <a:pt x="106" y="197"/>
                    <a:pt x="112" y="199"/>
                    <a:pt x="111" y="200"/>
                  </a:cubicBezTo>
                  <a:cubicBezTo>
                    <a:pt x="109" y="205"/>
                    <a:pt x="119" y="214"/>
                    <a:pt x="122" y="217"/>
                  </a:cubicBezTo>
                  <a:cubicBezTo>
                    <a:pt x="123" y="218"/>
                    <a:pt x="128" y="225"/>
                    <a:pt x="125" y="225"/>
                  </a:cubicBezTo>
                  <a:cubicBezTo>
                    <a:pt x="129" y="225"/>
                    <a:pt x="133" y="230"/>
                    <a:pt x="135" y="233"/>
                  </a:cubicBezTo>
                  <a:cubicBezTo>
                    <a:pt x="137" y="236"/>
                    <a:pt x="136" y="241"/>
                    <a:pt x="138" y="245"/>
                  </a:cubicBezTo>
                  <a:cubicBezTo>
                    <a:pt x="139" y="250"/>
                    <a:pt x="146" y="252"/>
                    <a:pt x="150" y="255"/>
                  </a:cubicBezTo>
                  <a:cubicBezTo>
                    <a:pt x="154" y="256"/>
                    <a:pt x="157" y="259"/>
                    <a:pt x="160" y="260"/>
                  </a:cubicBezTo>
                  <a:cubicBezTo>
                    <a:pt x="166" y="262"/>
                    <a:pt x="167" y="260"/>
                    <a:pt x="171" y="260"/>
                  </a:cubicBezTo>
                  <a:cubicBezTo>
                    <a:pt x="178" y="259"/>
                    <a:pt x="179" y="266"/>
                    <a:pt x="184" y="269"/>
                  </a:cubicBezTo>
                  <a:cubicBezTo>
                    <a:pt x="187" y="270"/>
                    <a:pt x="194" y="273"/>
                    <a:pt x="198" y="271"/>
                  </a:cubicBezTo>
                  <a:cubicBezTo>
                    <a:pt x="196" y="272"/>
                    <a:pt x="203" y="282"/>
                    <a:pt x="204" y="283"/>
                  </a:cubicBezTo>
                  <a:cubicBezTo>
                    <a:pt x="206" y="286"/>
                    <a:pt x="210" y="287"/>
                    <a:pt x="213" y="290"/>
                  </a:cubicBezTo>
                  <a:cubicBezTo>
                    <a:pt x="213" y="290"/>
                    <a:pt x="214" y="289"/>
                    <a:pt x="214" y="288"/>
                  </a:cubicBezTo>
                  <a:cubicBezTo>
                    <a:pt x="213" y="291"/>
                    <a:pt x="218" y="296"/>
                    <a:pt x="221" y="296"/>
                  </a:cubicBezTo>
                  <a:cubicBezTo>
                    <a:pt x="223" y="295"/>
                    <a:pt x="224" y="290"/>
                    <a:pt x="224" y="288"/>
                  </a:cubicBezTo>
                  <a:cubicBezTo>
                    <a:pt x="219" y="290"/>
                    <a:pt x="215" y="288"/>
                    <a:pt x="212" y="283"/>
                  </a:cubicBezTo>
                  <a:cubicBezTo>
                    <a:pt x="211" y="282"/>
                    <a:pt x="207" y="275"/>
                    <a:pt x="211" y="275"/>
                  </a:cubicBezTo>
                  <a:cubicBezTo>
                    <a:pt x="216" y="275"/>
                    <a:pt x="212" y="271"/>
                    <a:pt x="212" y="268"/>
                  </a:cubicBezTo>
                  <a:cubicBezTo>
                    <a:pt x="211" y="264"/>
                    <a:pt x="208" y="262"/>
                    <a:pt x="206" y="259"/>
                  </a:cubicBezTo>
                  <a:cubicBezTo>
                    <a:pt x="205" y="262"/>
                    <a:pt x="200" y="261"/>
                    <a:pt x="198" y="259"/>
                  </a:cubicBezTo>
                  <a:cubicBezTo>
                    <a:pt x="198" y="259"/>
                    <a:pt x="197" y="261"/>
                    <a:pt x="197" y="262"/>
                  </a:cubicBezTo>
                  <a:cubicBezTo>
                    <a:pt x="196" y="262"/>
                    <a:pt x="195" y="262"/>
                    <a:pt x="194" y="261"/>
                  </a:cubicBezTo>
                  <a:cubicBezTo>
                    <a:pt x="194" y="258"/>
                    <a:pt x="194" y="255"/>
                    <a:pt x="195" y="251"/>
                  </a:cubicBezTo>
                  <a:cubicBezTo>
                    <a:pt x="196" y="247"/>
                    <a:pt x="205" y="238"/>
                    <a:pt x="194" y="239"/>
                  </a:cubicBezTo>
                  <a:cubicBezTo>
                    <a:pt x="190" y="239"/>
                    <a:pt x="188" y="240"/>
                    <a:pt x="187" y="244"/>
                  </a:cubicBezTo>
                  <a:cubicBezTo>
                    <a:pt x="186" y="247"/>
                    <a:pt x="186" y="249"/>
                    <a:pt x="183" y="251"/>
                  </a:cubicBezTo>
                  <a:cubicBezTo>
                    <a:pt x="181" y="252"/>
                    <a:pt x="173" y="251"/>
                    <a:pt x="171" y="250"/>
                  </a:cubicBezTo>
                  <a:cubicBezTo>
                    <a:pt x="166" y="247"/>
                    <a:pt x="163" y="239"/>
                    <a:pt x="163" y="234"/>
                  </a:cubicBezTo>
                  <a:cubicBezTo>
                    <a:pt x="163" y="227"/>
                    <a:pt x="166" y="221"/>
                    <a:pt x="163" y="215"/>
                  </a:cubicBezTo>
                  <a:cubicBezTo>
                    <a:pt x="164" y="213"/>
                    <a:pt x="166" y="211"/>
                    <a:pt x="168" y="210"/>
                  </a:cubicBezTo>
                  <a:cubicBezTo>
                    <a:pt x="169" y="209"/>
                    <a:pt x="171" y="210"/>
                    <a:pt x="172" y="207"/>
                  </a:cubicBezTo>
                  <a:cubicBezTo>
                    <a:pt x="171" y="207"/>
                    <a:pt x="170" y="206"/>
                    <a:pt x="170" y="206"/>
                  </a:cubicBezTo>
                  <a:cubicBezTo>
                    <a:pt x="173" y="208"/>
                    <a:pt x="180" y="203"/>
                    <a:pt x="184" y="206"/>
                  </a:cubicBezTo>
                  <a:cubicBezTo>
                    <a:pt x="186" y="207"/>
                    <a:pt x="188" y="208"/>
                    <a:pt x="189" y="205"/>
                  </a:cubicBezTo>
                  <a:cubicBezTo>
                    <a:pt x="189" y="205"/>
                    <a:pt x="187" y="202"/>
                    <a:pt x="188" y="200"/>
                  </a:cubicBezTo>
                  <a:cubicBezTo>
                    <a:pt x="189" y="204"/>
                    <a:pt x="192" y="205"/>
                    <a:pt x="196" y="202"/>
                  </a:cubicBezTo>
                  <a:cubicBezTo>
                    <a:pt x="197" y="203"/>
                    <a:pt x="201" y="203"/>
                    <a:pt x="204" y="204"/>
                  </a:cubicBezTo>
                  <a:cubicBezTo>
                    <a:pt x="207" y="206"/>
                    <a:pt x="207" y="209"/>
                    <a:pt x="211" y="205"/>
                  </a:cubicBezTo>
                  <a:cubicBezTo>
                    <a:pt x="213" y="208"/>
                    <a:pt x="213" y="208"/>
                    <a:pt x="214" y="211"/>
                  </a:cubicBezTo>
                  <a:cubicBezTo>
                    <a:pt x="214" y="214"/>
                    <a:pt x="216" y="221"/>
                    <a:pt x="218" y="222"/>
                  </a:cubicBezTo>
                  <a:cubicBezTo>
                    <a:pt x="224" y="225"/>
                    <a:pt x="222" y="217"/>
                    <a:pt x="222" y="214"/>
                  </a:cubicBezTo>
                  <a:cubicBezTo>
                    <a:pt x="222" y="213"/>
                    <a:pt x="222" y="205"/>
                    <a:pt x="221" y="205"/>
                  </a:cubicBezTo>
                  <a:cubicBezTo>
                    <a:pt x="213" y="203"/>
                    <a:pt x="216" y="197"/>
                    <a:pt x="221" y="193"/>
                  </a:cubicBezTo>
                  <a:cubicBezTo>
                    <a:pt x="222" y="192"/>
                    <a:pt x="227" y="190"/>
                    <a:pt x="230" y="188"/>
                  </a:cubicBezTo>
                  <a:cubicBezTo>
                    <a:pt x="232" y="186"/>
                    <a:pt x="235" y="183"/>
                    <a:pt x="234" y="179"/>
                  </a:cubicBezTo>
                  <a:cubicBezTo>
                    <a:pt x="235" y="179"/>
                    <a:pt x="236" y="178"/>
                    <a:pt x="236" y="177"/>
                  </a:cubicBezTo>
                  <a:cubicBezTo>
                    <a:pt x="236" y="177"/>
                    <a:pt x="233" y="174"/>
                    <a:pt x="232" y="175"/>
                  </a:cubicBezTo>
                  <a:cubicBezTo>
                    <a:pt x="234" y="174"/>
                    <a:pt x="234" y="172"/>
                    <a:pt x="233" y="171"/>
                  </a:cubicBezTo>
                  <a:cubicBezTo>
                    <a:pt x="235" y="169"/>
                    <a:pt x="234" y="166"/>
                    <a:pt x="236" y="165"/>
                  </a:cubicBezTo>
                  <a:cubicBezTo>
                    <a:pt x="239" y="169"/>
                    <a:pt x="245" y="165"/>
                    <a:pt x="242" y="162"/>
                  </a:cubicBezTo>
                  <a:cubicBezTo>
                    <a:pt x="244" y="158"/>
                    <a:pt x="250" y="160"/>
                    <a:pt x="252" y="157"/>
                  </a:cubicBezTo>
                  <a:cubicBezTo>
                    <a:pt x="255" y="158"/>
                    <a:pt x="253" y="153"/>
                    <a:pt x="255" y="150"/>
                  </a:cubicBezTo>
                  <a:cubicBezTo>
                    <a:pt x="256" y="148"/>
                    <a:pt x="259" y="148"/>
                    <a:pt x="262" y="147"/>
                  </a:cubicBezTo>
                  <a:cubicBezTo>
                    <a:pt x="262" y="147"/>
                    <a:pt x="268" y="143"/>
                    <a:pt x="266" y="143"/>
                  </a:cubicBezTo>
                  <a:cubicBezTo>
                    <a:pt x="270" y="144"/>
                    <a:pt x="279" y="139"/>
                    <a:pt x="272" y="135"/>
                  </a:cubicBezTo>
                  <a:cubicBezTo>
                    <a:pt x="273" y="133"/>
                    <a:pt x="270" y="132"/>
                    <a:pt x="268" y="132"/>
                  </a:cubicBezTo>
                  <a:cubicBezTo>
                    <a:pt x="269" y="131"/>
                    <a:pt x="272" y="132"/>
                    <a:pt x="273" y="131"/>
                  </a:cubicBezTo>
                  <a:cubicBezTo>
                    <a:pt x="276" y="129"/>
                    <a:pt x="274" y="128"/>
                    <a:pt x="271" y="127"/>
                  </a:cubicBezTo>
                  <a:cubicBezTo>
                    <a:pt x="268" y="126"/>
                    <a:pt x="263" y="128"/>
                    <a:pt x="261" y="130"/>
                  </a:cubicBezTo>
                  <a:cubicBezTo>
                    <a:pt x="259" y="132"/>
                    <a:pt x="257" y="134"/>
                    <a:pt x="255" y="135"/>
                  </a:cubicBezTo>
                  <a:close/>
                  <a:moveTo>
                    <a:pt x="308" y="302"/>
                  </a:moveTo>
                  <a:cubicBezTo>
                    <a:pt x="306" y="301"/>
                    <a:pt x="303" y="301"/>
                    <a:pt x="301" y="300"/>
                  </a:cubicBezTo>
                  <a:cubicBezTo>
                    <a:pt x="299" y="300"/>
                    <a:pt x="298" y="299"/>
                    <a:pt x="295" y="298"/>
                  </a:cubicBezTo>
                  <a:cubicBezTo>
                    <a:pt x="296" y="293"/>
                    <a:pt x="290" y="292"/>
                    <a:pt x="287" y="289"/>
                  </a:cubicBezTo>
                  <a:cubicBezTo>
                    <a:pt x="284" y="287"/>
                    <a:pt x="282" y="284"/>
                    <a:pt x="277" y="285"/>
                  </a:cubicBezTo>
                  <a:cubicBezTo>
                    <a:pt x="276" y="285"/>
                    <a:pt x="271" y="287"/>
                    <a:pt x="272" y="288"/>
                  </a:cubicBezTo>
                  <a:cubicBezTo>
                    <a:pt x="269" y="285"/>
                    <a:pt x="268" y="284"/>
                    <a:pt x="263" y="282"/>
                  </a:cubicBezTo>
                  <a:cubicBezTo>
                    <a:pt x="259" y="281"/>
                    <a:pt x="257" y="276"/>
                    <a:pt x="253" y="281"/>
                  </a:cubicBezTo>
                  <a:cubicBezTo>
                    <a:pt x="251" y="283"/>
                    <a:pt x="252" y="286"/>
                    <a:pt x="251" y="288"/>
                  </a:cubicBezTo>
                  <a:cubicBezTo>
                    <a:pt x="247" y="285"/>
                    <a:pt x="254" y="282"/>
                    <a:pt x="251" y="279"/>
                  </a:cubicBezTo>
                  <a:cubicBezTo>
                    <a:pt x="248" y="275"/>
                    <a:pt x="243" y="281"/>
                    <a:pt x="240" y="282"/>
                  </a:cubicBezTo>
                  <a:cubicBezTo>
                    <a:pt x="239" y="284"/>
                    <a:pt x="237" y="284"/>
                    <a:pt x="236" y="286"/>
                  </a:cubicBezTo>
                  <a:cubicBezTo>
                    <a:pt x="235" y="287"/>
                    <a:pt x="234" y="290"/>
                    <a:pt x="233" y="291"/>
                  </a:cubicBezTo>
                  <a:cubicBezTo>
                    <a:pt x="233" y="289"/>
                    <a:pt x="228" y="290"/>
                    <a:pt x="228" y="288"/>
                  </a:cubicBezTo>
                  <a:cubicBezTo>
                    <a:pt x="229" y="294"/>
                    <a:pt x="229" y="301"/>
                    <a:pt x="230" y="307"/>
                  </a:cubicBezTo>
                  <a:cubicBezTo>
                    <a:pt x="231" y="310"/>
                    <a:pt x="230" y="316"/>
                    <a:pt x="227" y="319"/>
                  </a:cubicBezTo>
                  <a:cubicBezTo>
                    <a:pt x="224" y="321"/>
                    <a:pt x="221" y="324"/>
                    <a:pt x="220" y="329"/>
                  </a:cubicBezTo>
                  <a:cubicBezTo>
                    <a:pt x="220" y="332"/>
                    <a:pt x="220" y="334"/>
                    <a:pt x="223" y="335"/>
                  </a:cubicBezTo>
                  <a:cubicBezTo>
                    <a:pt x="223" y="339"/>
                    <a:pt x="219" y="342"/>
                    <a:pt x="219" y="346"/>
                  </a:cubicBezTo>
                  <a:cubicBezTo>
                    <a:pt x="219" y="346"/>
                    <a:pt x="220" y="348"/>
                    <a:pt x="220" y="350"/>
                  </a:cubicBezTo>
                  <a:cubicBezTo>
                    <a:pt x="254" y="344"/>
                    <a:pt x="285" y="327"/>
                    <a:pt x="308" y="30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0" name="Rectangle 21"/>
          <p:cNvSpPr/>
          <p:nvPr/>
        </p:nvSpPr>
        <p:spPr>
          <a:xfrm>
            <a:off x="4221480" y="1123444"/>
            <a:ext cx="4206240" cy="19303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1" name="Oval 39"/>
          <p:cNvSpPr/>
          <p:nvPr/>
        </p:nvSpPr>
        <p:spPr>
          <a:xfrm>
            <a:off x="7711841" y="855740"/>
            <a:ext cx="540184" cy="5141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1">
                  <a:lumMod val="75000"/>
                </a:schemeClr>
              </a:solidFill>
              <a:latin typeface="FontAwesome" pitchFamily="2" charset="0"/>
            </a:endParaRPr>
          </a:p>
        </p:txBody>
      </p:sp>
      <p:sp>
        <p:nvSpPr>
          <p:cNvPr id="43" name="Заголовок 3"/>
          <p:cNvSpPr txBox="1">
            <a:spLocks/>
          </p:cNvSpPr>
          <p:nvPr/>
        </p:nvSpPr>
        <p:spPr>
          <a:xfrm>
            <a:off x="1389106" y="378940"/>
            <a:ext cx="6980537" cy="593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Контактная информация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45" name="Group 89"/>
          <p:cNvGrpSpPr/>
          <p:nvPr/>
        </p:nvGrpSpPr>
        <p:grpSpPr>
          <a:xfrm>
            <a:off x="467683" y="2343086"/>
            <a:ext cx="595788" cy="590614"/>
            <a:chOff x="5576412" y="3009836"/>
            <a:chExt cx="493370" cy="479245"/>
          </a:xfrm>
        </p:grpSpPr>
        <p:sp>
          <p:nvSpPr>
            <p:cNvPr id="46" name="Oval 307"/>
            <p:cNvSpPr/>
            <p:nvPr/>
          </p:nvSpPr>
          <p:spPr>
            <a:xfrm>
              <a:off x="5576412" y="3009836"/>
              <a:ext cx="493370" cy="4792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sp>
          <p:nvSpPr>
            <p:cNvPr id="47" name="Freeform 66"/>
            <p:cNvSpPr>
              <a:spLocks noEditPoints="1"/>
            </p:cNvSpPr>
            <p:nvPr/>
          </p:nvSpPr>
          <p:spPr bwMode="auto">
            <a:xfrm>
              <a:off x="5699272" y="3153414"/>
              <a:ext cx="247650" cy="192088"/>
            </a:xfrm>
            <a:custGeom>
              <a:avLst/>
              <a:gdLst/>
              <a:ahLst/>
              <a:cxnLst>
                <a:cxn ang="0">
                  <a:pos x="29" y="41"/>
                </a:cxn>
                <a:cxn ang="0">
                  <a:pos x="22" y="40"/>
                </a:cxn>
                <a:cxn ang="0">
                  <a:pos x="11" y="45"/>
                </a:cxn>
                <a:cxn ang="0">
                  <a:pos x="7" y="46"/>
                </a:cxn>
                <a:cxn ang="0">
                  <a:pos x="7" y="46"/>
                </a:cxn>
                <a:cxn ang="0">
                  <a:pos x="6" y="45"/>
                </a:cxn>
                <a:cxn ang="0">
                  <a:pos x="6" y="43"/>
                </a:cxn>
                <a:cxn ang="0">
                  <a:pos x="11" y="36"/>
                </a:cxn>
                <a:cxn ang="0">
                  <a:pos x="0" y="20"/>
                </a:cxn>
                <a:cxn ang="0">
                  <a:pos x="29" y="0"/>
                </a:cxn>
                <a:cxn ang="0">
                  <a:pos x="57" y="20"/>
                </a:cxn>
                <a:cxn ang="0">
                  <a:pos x="29" y="41"/>
                </a:cxn>
                <a:cxn ang="0">
                  <a:pos x="62" y="47"/>
                </a:cxn>
                <a:cxn ang="0">
                  <a:pos x="66" y="53"/>
                </a:cxn>
                <a:cxn ang="0">
                  <a:pos x="67" y="55"/>
                </a:cxn>
                <a:cxn ang="0">
                  <a:pos x="66" y="56"/>
                </a:cxn>
                <a:cxn ang="0">
                  <a:pos x="62" y="55"/>
                </a:cxn>
                <a:cxn ang="0">
                  <a:pos x="51" y="50"/>
                </a:cxn>
                <a:cxn ang="0">
                  <a:pos x="44" y="51"/>
                </a:cxn>
                <a:cxn ang="0">
                  <a:pos x="25" y="46"/>
                </a:cxn>
                <a:cxn ang="0">
                  <a:pos x="29" y="46"/>
                </a:cxn>
                <a:cxn ang="0">
                  <a:pos x="52" y="39"/>
                </a:cxn>
                <a:cxn ang="0">
                  <a:pos x="62" y="20"/>
                </a:cxn>
                <a:cxn ang="0">
                  <a:pos x="61" y="14"/>
                </a:cxn>
                <a:cxn ang="0">
                  <a:pos x="72" y="30"/>
                </a:cxn>
                <a:cxn ang="0">
                  <a:pos x="62" y="47"/>
                </a:cxn>
              </a:cxnLst>
              <a:rect l="0" t="0" r="r" b="b"/>
              <a:pathLst>
                <a:path w="72" h="56">
                  <a:moveTo>
                    <a:pt x="29" y="41"/>
                  </a:moveTo>
                  <a:cubicBezTo>
                    <a:pt x="26" y="41"/>
                    <a:pt x="24" y="40"/>
                    <a:pt x="22" y="40"/>
                  </a:cubicBezTo>
                  <a:cubicBezTo>
                    <a:pt x="18" y="42"/>
                    <a:pt x="15" y="44"/>
                    <a:pt x="11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6" y="45"/>
                    <a:pt x="6" y="45"/>
                  </a:cubicBezTo>
                  <a:cubicBezTo>
                    <a:pt x="5" y="44"/>
                    <a:pt x="6" y="43"/>
                    <a:pt x="6" y="43"/>
                  </a:cubicBezTo>
                  <a:cubicBezTo>
                    <a:pt x="8" y="41"/>
                    <a:pt x="10" y="40"/>
                    <a:pt x="11" y="36"/>
                  </a:cubicBezTo>
                  <a:cubicBezTo>
                    <a:pt x="5" y="32"/>
                    <a:pt x="0" y="27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44" y="0"/>
                    <a:pt x="57" y="9"/>
                    <a:pt x="57" y="20"/>
                  </a:cubicBezTo>
                  <a:cubicBezTo>
                    <a:pt x="57" y="32"/>
                    <a:pt x="44" y="41"/>
                    <a:pt x="29" y="41"/>
                  </a:cubicBezTo>
                  <a:close/>
                  <a:moveTo>
                    <a:pt x="62" y="47"/>
                  </a:moveTo>
                  <a:cubicBezTo>
                    <a:pt x="63" y="50"/>
                    <a:pt x="65" y="51"/>
                    <a:pt x="66" y="53"/>
                  </a:cubicBezTo>
                  <a:cubicBezTo>
                    <a:pt x="67" y="54"/>
                    <a:pt x="67" y="54"/>
                    <a:pt x="67" y="55"/>
                  </a:cubicBezTo>
                  <a:cubicBezTo>
                    <a:pt x="67" y="56"/>
                    <a:pt x="67" y="56"/>
                    <a:pt x="66" y="56"/>
                  </a:cubicBezTo>
                  <a:cubicBezTo>
                    <a:pt x="65" y="56"/>
                    <a:pt x="63" y="56"/>
                    <a:pt x="62" y="55"/>
                  </a:cubicBezTo>
                  <a:cubicBezTo>
                    <a:pt x="58" y="54"/>
                    <a:pt x="55" y="53"/>
                    <a:pt x="51" y="50"/>
                  </a:cubicBezTo>
                  <a:cubicBezTo>
                    <a:pt x="49" y="51"/>
                    <a:pt x="47" y="51"/>
                    <a:pt x="44" y="51"/>
                  </a:cubicBezTo>
                  <a:cubicBezTo>
                    <a:pt x="37" y="51"/>
                    <a:pt x="30" y="49"/>
                    <a:pt x="25" y="46"/>
                  </a:cubicBezTo>
                  <a:cubicBezTo>
                    <a:pt x="26" y="46"/>
                    <a:pt x="28" y="46"/>
                    <a:pt x="29" y="46"/>
                  </a:cubicBezTo>
                  <a:cubicBezTo>
                    <a:pt x="37" y="46"/>
                    <a:pt x="46" y="43"/>
                    <a:pt x="52" y="39"/>
                  </a:cubicBezTo>
                  <a:cubicBezTo>
                    <a:pt x="58" y="34"/>
                    <a:pt x="62" y="27"/>
                    <a:pt x="62" y="20"/>
                  </a:cubicBezTo>
                  <a:cubicBezTo>
                    <a:pt x="62" y="18"/>
                    <a:pt x="62" y="16"/>
                    <a:pt x="61" y="14"/>
                  </a:cubicBezTo>
                  <a:cubicBezTo>
                    <a:pt x="68" y="18"/>
                    <a:pt x="72" y="24"/>
                    <a:pt x="72" y="30"/>
                  </a:cubicBezTo>
                  <a:cubicBezTo>
                    <a:pt x="72" y="37"/>
                    <a:pt x="68" y="43"/>
                    <a:pt x="62" y="4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1" name="Заголовок 3"/>
          <p:cNvSpPr txBox="1">
            <a:spLocks/>
          </p:cNvSpPr>
          <p:nvPr/>
        </p:nvSpPr>
        <p:spPr>
          <a:xfrm>
            <a:off x="1197337" y="1402561"/>
            <a:ext cx="2357394" cy="50371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Телефон: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(35161) 5-97-01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3" name="Заголовок 3"/>
          <p:cNvSpPr txBox="1">
            <a:spLocks/>
          </p:cNvSpPr>
          <p:nvPr/>
        </p:nvSpPr>
        <p:spPr>
          <a:xfrm>
            <a:off x="1183366" y="2352222"/>
            <a:ext cx="2516143" cy="50371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Электронная почта:</a:t>
            </a:r>
          </a:p>
          <a:p>
            <a:r>
              <a:rPr lang="en-US" sz="1400" b="1" dirty="0">
                <a:solidFill>
                  <a:srgbClr val="000099"/>
                </a:solidFill>
                <a:hlinkClick r:id="rId3"/>
              </a:rPr>
              <a:t>admsatka@ya.ru</a:t>
            </a:r>
            <a:r>
              <a:rPr lang="en-US" sz="1400" b="1" dirty="0">
                <a:solidFill>
                  <a:srgbClr val="000099"/>
                </a:solidFill>
              </a:rPr>
              <a:t> </a:t>
            </a:r>
            <a:endParaRPr lang="ru-RU" sz="1400" b="1" dirty="0">
              <a:solidFill>
                <a:srgbClr val="000099"/>
              </a:solidFill>
            </a:endParaRPr>
          </a:p>
        </p:txBody>
      </p:sp>
      <p:sp>
        <p:nvSpPr>
          <p:cNvPr id="56" name="Заголовок 3"/>
          <p:cNvSpPr txBox="1">
            <a:spLocks/>
          </p:cNvSpPr>
          <p:nvPr/>
        </p:nvSpPr>
        <p:spPr>
          <a:xfrm>
            <a:off x="1183366" y="3471152"/>
            <a:ext cx="2497093" cy="68151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Официальный сайт: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1400" b="1" dirty="0">
                <a:solidFill>
                  <a:srgbClr val="000099"/>
                </a:solidFill>
                <a:hlinkClick r:id="rId4"/>
              </a:rPr>
              <a:t>www.satadmin.ru</a:t>
            </a:r>
            <a:endParaRPr lang="en-US" sz="1400" b="1" dirty="0">
              <a:solidFill>
                <a:srgbClr val="00009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9" name="Заголовок 3"/>
          <p:cNvSpPr txBox="1">
            <a:spLocks/>
          </p:cNvSpPr>
          <p:nvPr/>
        </p:nvSpPr>
        <p:spPr>
          <a:xfrm>
            <a:off x="1183366" y="4496913"/>
            <a:ext cx="3426734" cy="9094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Адрес администрации района: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noProof="0" dirty="0" smtClean="0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456910, Челябинская область,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</a:t>
            </a:r>
            <a:r>
              <a:rPr lang="ru-RU" sz="1400" noProof="0" dirty="0" smtClean="0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Сатка, ул. Металлургов, 2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2" name="Rectangle 30"/>
          <p:cNvSpPr/>
          <p:nvPr/>
        </p:nvSpPr>
        <p:spPr>
          <a:xfrm>
            <a:off x="4358640" y="1239520"/>
            <a:ext cx="1478280" cy="16941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5917087" y="1508086"/>
            <a:ext cx="22134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Саткинского муниципального района</a:t>
            </a:r>
            <a:endParaRPr lang="en-US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939946" y="2088644"/>
            <a:ext cx="2190594" cy="3724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Глазков 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Анатольевич</a:t>
            </a:r>
            <a:endParaRPr lang="en-US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21"/>
          <p:cNvSpPr/>
          <p:nvPr/>
        </p:nvSpPr>
        <p:spPr>
          <a:xfrm>
            <a:off x="4221480" y="3418840"/>
            <a:ext cx="4198620" cy="19303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5" name="Rectangle 30"/>
          <p:cNvSpPr/>
          <p:nvPr/>
        </p:nvSpPr>
        <p:spPr>
          <a:xfrm>
            <a:off x="4358640" y="3540760"/>
            <a:ext cx="1470660" cy="16941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5939947" y="3783330"/>
            <a:ext cx="242969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Саткинского муниципального района по экономике и стратегическому развитию</a:t>
            </a:r>
            <a:endParaRPr lang="en-US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966460" y="4648463"/>
            <a:ext cx="2003903" cy="3724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Ковригина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Ирина Михайловна</a:t>
            </a:r>
            <a:endParaRPr lang="en-US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Freeform 5"/>
          <p:cNvSpPr>
            <a:spLocks noEditPoints="1"/>
          </p:cNvSpPr>
          <p:nvPr/>
        </p:nvSpPr>
        <p:spPr bwMode="auto">
          <a:xfrm>
            <a:off x="7847467" y="974311"/>
            <a:ext cx="267833" cy="298229"/>
          </a:xfrm>
          <a:custGeom>
            <a:avLst/>
            <a:gdLst/>
            <a:ahLst/>
            <a:cxnLst>
              <a:cxn ang="0">
                <a:pos x="250" y="250"/>
              </a:cxn>
              <a:cxn ang="0">
                <a:pos x="125" y="296"/>
              </a:cxn>
              <a:cxn ang="0">
                <a:pos x="0" y="250"/>
              </a:cxn>
              <a:cxn ang="0">
                <a:pos x="66" y="210"/>
              </a:cxn>
              <a:cxn ang="0">
                <a:pos x="79" y="219"/>
              </a:cxn>
              <a:cxn ang="0">
                <a:pos x="70" y="232"/>
              </a:cxn>
              <a:cxn ang="0">
                <a:pos x="23" y="251"/>
              </a:cxn>
              <a:cxn ang="0">
                <a:pos x="125" y="273"/>
              </a:cxn>
              <a:cxn ang="0">
                <a:pos x="228" y="250"/>
              </a:cxn>
              <a:cxn ang="0">
                <a:pos x="180" y="232"/>
              </a:cxn>
              <a:cxn ang="0">
                <a:pos x="171" y="219"/>
              </a:cxn>
              <a:cxn ang="0">
                <a:pos x="184" y="210"/>
              </a:cxn>
              <a:cxn ang="0">
                <a:pos x="250" y="250"/>
              </a:cxn>
              <a:cxn ang="0">
                <a:pos x="80" y="182"/>
              </a:cxn>
              <a:cxn ang="0">
                <a:pos x="91" y="182"/>
              </a:cxn>
              <a:cxn ang="0">
                <a:pos x="91" y="250"/>
              </a:cxn>
              <a:cxn ang="0">
                <a:pos x="102" y="262"/>
              </a:cxn>
              <a:cxn ang="0">
                <a:pos x="148" y="262"/>
              </a:cxn>
              <a:cxn ang="0">
                <a:pos x="159" y="250"/>
              </a:cxn>
              <a:cxn ang="0">
                <a:pos x="159" y="182"/>
              </a:cxn>
              <a:cxn ang="0">
                <a:pos x="171" y="182"/>
              </a:cxn>
              <a:cxn ang="0">
                <a:pos x="182" y="171"/>
              </a:cxn>
              <a:cxn ang="0">
                <a:pos x="182" y="102"/>
              </a:cxn>
              <a:cxn ang="0">
                <a:pos x="157" y="82"/>
              </a:cxn>
              <a:cxn ang="0">
                <a:pos x="125" y="80"/>
              </a:cxn>
              <a:cxn ang="0">
                <a:pos x="93" y="82"/>
              </a:cxn>
              <a:cxn ang="0">
                <a:pos x="68" y="102"/>
              </a:cxn>
              <a:cxn ang="0">
                <a:pos x="68" y="171"/>
              </a:cxn>
              <a:cxn ang="0">
                <a:pos x="80" y="182"/>
              </a:cxn>
              <a:cxn ang="0">
                <a:pos x="125" y="68"/>
              </a:cxn>
              <a:cxn ang="0">
                <a:pos x="159" y="34"/>
              </a:cxn>
              <a:cxn ang="0">
                <a:pos x="125" y="0"/>
              </a:cxn>
              <a:cxn ang="0">
                <a:pos x="91" y="34"/>
              </a:cxn>
              <a:cxn ang="0">
                <a:pos x="125" y="68"/>
              </a:cxn>
              <a:cxn ang="0">
                <a:pos x="125" y="68"/>
              </a:cxn>
              <a:cxn ang="0">
                <a:pos x="125" y="68"/>
              </a:cxn>
            </a:cxnLst>
            <a:rect l="0" t="0" r="r" b="b"/>
            <a:pathLst>
              <a:path w="250" h="296">
                <a:moveTo>
                  <a:pt x="250" y="250"/>
                </a:moveTo>
                <a:cubicBezTo>
                  <a:pt x="250" y="282"/>
                  <a:pt x="185" y="296"/>
                  <a:pt x="125" y="296"/>
                </a:cubicBezTo>
                <a:cubicBezTo>
                  <a:pt x="65" y="296"/>
                  <a:pt x="0" y="282"/>
                  <a:pt x="0" y="250"/>
                </a:cubicBezTo>
                <a:cubicBezTo>
                  <a:pt x="0" y="226"/>
                  <a:pt x="36" y="215"/>
                  <a:pt x="66" y="210"/>
                </a:cubicBezTo>
                <a:cubicBezTo>
                  <a:pt x="72" y="209"/>
                  <a:pt x="78" y="213"/>
                  <a:pt x="79" y="219"/>
                </a:cubicBezTo>
                <a:cubicBezTo>
                  <a:pt x="80" y="225"/>
                  <a:pt x="76" y="231"/>
                  <a:pt x="70" y="232"/>
                </a:cubicBezTo>
                <a:cubicBezTo>
                  <a:pt x="33" y="239"/>
                  <a:pt x="23" y="249"/>
                  <a:pt x="23" y="251"/>
                </a:cubicBezTo>
                <a:cubicBezTo>
                  <a:pt x="24" y="257"/>
                  <a:pt x="58" y="273"/>
                  <a:pt x="125" y="273"/>
                </a:cubicBezTo>
                <a:cubicBezTo>
                  <a:pt x="192" y="273"/>
                  <a:pt x="226" y="257"/>
                  <a:pt x="228" y="250"/>
                </a:cubicBezTo>
                <a:cubicBezTo>
                  <a:pt x="227" y="249"/>
                  <a:pt x="217" y="238"/>
                  <a:pt x="180" y="232"/>
                </a:cubicBezTo>
                <a:cubicBezTo>
                  <a:pt x="174" y="231"/>
                  <a:pt x="170" y="225"/>
                  <a:pt x="171" y="219"/>
                </a:cubicBezTo>
                <a:cubicBezTo>
                  <a:pt x="172" y="213"/>
                  <a:pt x="178" y="209"/>
                  <a:pt x="184" y="210"/>
                </a:cubicBezTo>
                <a:cubicBezTo>
                  <a:pt x="214" y="215"/>
                  <a:pt x="250" y="226"/>
                  <a:pt x="250" y="250"/>
                </a:cubicBezTo>
                <a:close/>
                <a:moveTo>
                  <a:pt x="80" y="182"/>
                </a:moveTo>
                <a:cubicBezTo>
                  <a:pt x="91" y="182"/>
                  <a:pt x="91" y="182"/>
                  <a:pt x="91" y="182"/>
                </a:cubicBezTo>
                <a:cubicBezTo>
                  <a:pt x="91" y="250"/>
                  <a:pt x="91" y="250"/>
                  <a:pt x="91" y="250"/>
                </a:cubicBezTo>
                <a:cubicBezTo>
                  <a:pt x="91" y="257"/>
                  <a:pt x="96" y="262"/>
                  <a:pt x="102" y="262"/>
                </a:cubicBezTo>
                <a:cubicBezTo>
                  <a:pt x="148" y="262"/>
                  <a:pt x="148" y="262"/>
                  <a:pt x="148" y="262"/>
                </a:cubicBezTo>
                <a:cubicBezTo>
                  <a:pt x="154" y="262"/>
                  <a:pt x="159" y="257"/>
                  <a:pt x="159" y="250"/>
                </a:cubicBezTo>
                <a:cubicBezTo>
                  <a:pt x="159" y="182"/>
                  <a:pt x="159" y="182"/>
                  <a:pt x="159" y="182"/>
                </a:cubicBezTo>
                <a:cubicBezTo>
                  <a:pt x="171" y="182"/>
                  <a:pt x="171" y="182"/>
                  <a:pt x="171" y="182"/>
                </a:cubicBezTo>
                <a:cubicBezTo>
                  <a:pt x="177" y="182"/>
                  <a:pt x="182" y="177"/>
                  <a:pt x="182" y="171"/>
                </a:cubicBezTo>
                <a:cubicBezTo>
                  <a:pt x="182" y="102"/>
                  <a:pt x="182" y="102"/>
                  <a:pt x="182" y="102"/>
                </a:cubicBezTo>
                <a:cubicBezTo>
                  <a:pt x="182" y="97"/>
                  <a:pt x="173" y="84"/>
                  <a:pt x="157" y="82"/>
                </a:cubicBezTo>
                <a:cubicBezTo>
                  <a:pt x="150" y="81"/>
                  <a:pt x="138" y="80"/>
                  <a:pt x="125" y="80"/>
                </a:cubicBezTo>
                <a:cubicBezTo>
                  <a:pt x="112" y="80"/>
                  <a:pt x="100" y="81"/>
                  <a:pt x="93" y="82"/>
                </a:cubicBezTo>
                <a:cubicBezTo>
                  <a:pt x="77" y="84"/>
                  <a:pt x="68" y="97"/>
                  <a:pt x="68" y="102"/>
                </a:cubicBezTo>
                <a:cubicBezTo>
                  <a:pt x="68" y="171"/>
                  <a:pt x="68" y="171"/>
                  <a:pt x="68" y="171"/>
                </a:cubicBezTo>
                <a:cubicBezTo>
                  <a:pt x="68" y="177"/>
                  <a:pt x="73" y="182"/>
                  <a:pt x="80" y="182"/>
                </a:cubicBezTo>
                <a:close/>
                <a:moveTo>
                  <a:pt x="125" y="68"/>
                </a:moveTo>
                <a:cubicBezTo>
                  <a:pt x="144" y="68"/>
                  <a:pt x="159" y="53"/>
                  <a:pt x="159" y="34"/>
                </a:cubicBezTo>
                <a:cubicBezTo>
                  <a:pt x="159" y="15"/>
                  <a:pt x="144" y="0"/>
                  <a:pt x="125" y="0"/>
                </a:cubicBezTo>
                <a:cubicBezTo>
                  <a:pt x="106" y="0"/>
                  <a:pt x="91" y="15"/>
                  <a:pt x="91" y="34"/>
                </a:cubicBezTo>
                <a:cubicBezTo>
                  <a:pt x="91" y="53"/>
                  <a:pt x="106" y="68"/>
                  <a:pt x="125" y="68"/>
                </a:cubicBezTo>
                <a:close/>
                <a:moveTo>
                  <a:pt x="125" y="68"/>
                </a:moveTo>
                <a:cubicBezTo>
                  <a:pt x="125" y="68"/>
                  <a:pt x="125" y="68"/>
                  <a:pt x="125" y="68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4" name="Oval 39"/>
          <p:cNvSpPr/>
          <p:nvPr/>
        </p:nvSpPr>
        <p:spPr>
          <a:xfrm>
            <a:off x="7727081" y="3141740"/>
            <a:ext cx="540184" cy="5141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1">
                  <a:lumMod val="75000"/>
                </a:schemeClr>
              </a:solidFill>
              <a:latin typeface="FontAwesome" pitchFamily="2" charset="0"/>
            </a:endParaRPr>
          </a:p>
        </p:txBody>
      </p:sp>
      <p:sp>
        <p:nvSpPr>
          <p:cNvPr id="85" name="Freeform 5"/>
          <p:cNvSpPr>
            <a:spLocks noEditPoints="1"/>
          </p:cNvSpPr>
          <p:nvPr/>
        </p:nvSpPr>
        <p:spPr bwMode="auto">
          <a:xfrm>
            <a:off x="7862707" y="3260311"/>
            <a:ext cx="267833" cy="298229"/>
          </a:xfrm>
          <a:custGeom>
            <a:avLst/>
            <a:gdLst/>
            <a:ahLst/>
            <a:cxnLst>
              <a:cxn ang="0">
                <a:pos x="250" y="250"/>
              </a:cxn>
              <a:cxn ang="0">
                <a:pos x="125" y="296"/>
              </a:cxn>
              <a:cxn ang="0">
                <a:pos x="0" y="250"/>
              </a:cxn>
              <a:cxn ang="0">
                <a:pos x="66" y="210"/>
              </a:cxn>
              <a:cxn ang="0">
                <a:pos x="79" y="219"/>
              </a:cxn>
              <a:cxn ang="0">
                <a:pos x="70" y="232"/>
              </a:cxn>
              <a:cxn ang="0">
                <a:pos x="23" y="251"/>
              </a:cxn>
              <a:cxn ang="0">
                <a:pos x="125" y="273"/>
              </a:cxn>
              <a:cxn ang="0">
                <a:pos x="228" y="250"/>
              </a:cxn>
              <a:cxn ang="0">
                <a:pos x="180" y="232"/>
              </a:cxn>
              <a:cxn ang="0">
                <a:pos x="171" y="219"/>
              </a:cxn>
              <a:cxn ang="0">
                <a:pos x="184" y="210"/>
              </a:cxn>
              <a:cxn ang="0">
                <a:pos x="250" y="250"/>
              </a:cxn>
              <a:cxn ang="0">
                <a:pos x="80" y="182"/>
              </a:cxn>
              <a:cxn ang="0">
                <a:pos x="91" y="182"/>
              </a:cxn>
              <a:cxn ang="0">
                <a:pos x="91" y="250"/>
              </a:cxn>
              <a:cxn ang="0">
                <a:pos x="102" y="262"/>
              </a:cxn>
              <a:cxn ang="0">
                <a:pos x="148" y="262"/>
              </a:cxn>
              <a:cxn ang="0">
                <a:pos x="159" y="250"/>
              </a:cxn>
              <a:cxn ang="0">
                <a:pos x="159" y="182"/>
              </a:cxn>
              <a:cxn ang="0">
                <a:pos x="171" y="182"/>
              </a:cxn>
              <a:cxn ang="0">
                <a:pos x="182" y="171"/>
              </a:cxn>
              <a:cxn ang="0">
                <a:pos x="182" y="102"/>
              </a:cxn>
              <a:cxn ang="0">
                <a:pos x="157" y="82"/>
              </a:cxn>
              <a:cxn ang="0">
                <a:pos x="125" y="80"/>
              </a:cxn>
              <a:cxn ang="0">
                <a:pos x="93" y="82"/>
              </a:cxn>
              <a:cxn ang="0">
                <a:pos x="68" y="102"/>
              </a:cxn>
              <a:cxn ang="0">
                <a:pos x="68" y="171"/>
              </a:cxn>
              <a:cxn ang="0">
                <a:pos x="80" y="182"/>
              </a:cxn>
              <a:cxn ang="0">
                <a:pos x="125" y="68"/>
              </a:cxn>
              <a:cxn ang="0">
                <a:pos x="159" y="34"/>
              </a:cxn>
              <a:cxn ang="0">
                <a:pos x="125" y="0"/>
              </a:cxn>
              <a:cxn ang="0">
                <a:pos x="91" y="34"/>
              </a:cxn>
              <a:cxn ang="0">
                <a:pos x="125" y="68"/>
              </a:cxn>
              <a:cxn ang="0">
                <a:pos x="125" y="68"/>
              </a:cxn>
              <a:cxn ang="0">
                <a:pos x="125" y="68"/>
              </a:cxn>
            </a:cxnLst>
            <a:rect l="0" t="0" r="r" b="b"/>
            <a:pathLst>
              <a:path w="250" h="296">
                <a:moveTo>
                  <a:pt x="250" y="250"/>
                </a:moveTo>
                <a:cubicBezTo>
                  <a:pt x="250" y="282"/>
                  <a:pt x="185" y="296"/>
                  <a:pt x="125" y="296"/>
                </a:cubicBezTo>
                <a:cubicBezTo>
                  <a:pt x="65" y="296"/>
                  <a:pt x="0" y="282"/>
                  <a:pt x="0" y="250"/>
                </a:cubicBezTo>
                <a:cubicBezTo>
                  <a:pt x="0" y="226"/>
                  <a:pt x="36" y="215"/>
                  <a:pt x="66" y="210"/>
                </a:cubicBezTo>
                <a:cubicBezTo>
                  <a:pt x="72" y="209"/>
                  <a:pt x="78" y="213"/>
                  <a:pt x="79" y="219"/>
                </a:cubicBezTo>
                <a:cubicBezTo>
                  <a:pt x="80" y="225"/>
                  <a:pt x="76" y="231"/>
                  <a:pt x="70" y="232"/>
                </a:cubicBezTo>
                <a:cubicBezTo>
                  <a:pt x="33" y="239"/>
                  <a:pt x="23" y="249"/>
                  <a:pt x="23" y="251"/>
                </a:cubicBezTo>
                <a:cubicBezTo>
                  <a:pt x="24" y="257"/>
                  <a:pt x="58" y="273"/>
                  <a:pt x="125" y="273"/>
                </a:cubicBezTo>
                <a:cubicBezTo>
                  <a:pt x="192" y="273"/>
                  <a:pt x="226" y="257"/>
                  <a:pt x="228" y="250"/>
                </a:cubicBezTo>
                <a:cubicBezTo>
                  <a:pt x="227" y="249"/>
                  <a:pt x="217" y="238"/>
                  <a:pt x="180" y="232"/>
                </a:cubicBezTo>
                <a:cubicBezTo>
                  <a:pt x="174" y="231"/>
                  <a:pt x="170" y="225"/>
                  <a:pt x="171" y="219"/>
                </a:cubicBezTo>
                <a:cubicBezTo>
                  <a:pt x="172" y="213"/>
                  <a:pt x="178" y="209"/>
                  <a:pt x="184" y="210"/>
                </a:cubicBezTo>
                <a:cubicBezTo>
                  <a:pt x="214" y="215"/>
                  <a:pt x="250" y="226"/>
                  <a:pt x="250" y="250"/>
                </a:cubicBezTo>
                <a:close/>
                <a:moveTo>
                  <a:pt x="80" y="182"/>
                </a:moveTo>
                <a:cubicBezTo>
                  <a:pt x="91" y="182"/>
                  <a:pt x="91" y="182"/>
                  <a:pt x="91" y="182"/>
                </a:cubicBezTo>
                <a:cubicBezTo>
                  <a:pt x="91" y="250"/>
                  <a:pt x="91" y="250"/>
                  <a:pt x="91" y="250"/>
                </a:cubicBezTo>
                <a:cubicBezTo>
                  <a:pt x="91" y="257"/>
                  <a:pt x="96" y="262"/>
                  <a:pt x="102" y="262"/>
                </a:cubicBezTo>
                <a:cubicBezTo>
                  <a:pt x="148" y="262"/>
                  <a:pt x="148" y="262"/>
                  <a:pt x="148" y="262"/>
                </a:cubicBezTo>
                <a:cubicBezTo>
                  <a:pt x="154" y="262"/>
                  <a:pt x="159" y="257"/>
                  <a:pt x="159" y="250"/>
                </a:cubicBezTo>
                <a:cubicBezTo>
                  <a:pt x="159" y="182"/>
                  <a:pt x="159" y="182"/>
                  <a:pt x="159" y="182"/>
                </a:cubicBezTo>
                <a:cubicBezTo>
                  <a:pt x="171" y="182"/>
                  <a:pt x="171" y="182"/>
                  <a:pt x="171" y="182"/>
                </a:cubicBezTo>
                <a:cubicBezTo>
                  <a:pt x="177" y="182"/>
                  <a:pt x="182" y="177"/>
                  <a:pt x="182" y="171"/>
                </a:cubicBezTo>
                <a:cubicBezTo>
                  <a:pt x="182" y="102"/>
                  <a:pt x="182" y="102"/>
                  <a:pt x="182" y="102"/>
                </a:cubicBezTo>
                <a:cubicBezTo>
                  <a:pt x="182" y="97"/>
                  <a:pt x="173" y="84"/>
                  <a:pt x="157" y="82"/>
                </a:cubicBezTo>
                <a:cubicBezTo>
                  <a:pt x="150" y="81"/>
                  <a:pt x="138" y="80"/>
                  <a:pt x="125" y="80"/>
                </a:cubicBezTo>
                <a:cubicBezTo>
                  <a:pt x="112" y="80"/>
                  <a:pt x="100" y="81"/>
                  <a:pt x="93" y="82"/>
                </a:cubicBezTo>
                <a:cubicBezTo>
                  <a:pt x="77" y="84"/>
                  <a:pt x="68" y="97"/>
                  <a:pt x="68" y="102"/>
                </a:cubicBezTo>
                <a:cubicBezTo>
                  <a:pt x="68" y="171"/>
                  <a:pt x="68" y="171"/>
                  <a:pt x="68" y="171"/>
                </a:cubicBezTo>
                <a:cubicBezTo>
                  <a:pt x="68" y="177"/>
                  <a:pt x="73" y="182"/>
                  <a:pt x="80" y="182"/>
                </a:cubicBezTo>
                <a:close/>
                <a:moveTo>
                  <a:pt x="125" y="68"/>
                </a:moveTo>
                <a:cubicBezTo>
                  <a:pt x="144" y="68"/>
                  <a:pt x="159" y="53"/>
                  <a:pt x="159" y="34"/>
                </a:cubicBezTo>
                <a:cubicBezTo>
                  <a:pt x="159" y="15"/>
                  <a:pt x="144" y="0"/>
                  <a:pt x="125" y="0"/>
                </a:cubicBezTo>
                <a:cubicBezTo>
                  <a:pt x="106" y="0"/>
                  <a:pt x="91" y="15"/>
                  <a:pt x="91" y="34"/>
                </a:cubicBezTo>
                <a:cubicBezTo>
                  <a:pt x="91" y="53"/>
                  <a:pt x="106" y="68"/>
                  <a:pt x="125" y="68"/>
                </a:cubicBezTo>
                <a:close/>
                <a:moveTo>
                  <a:pt x="125" y="68"/>
                </a:moveTo>
                <a:cubicBezTo>
                  <a:pt x="125" y="68"/>
                  <a:pt x="125" y="68"/>
                  <a:pt x="125" y="68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49" b="6954"/>
          <a:stretch/>
        </p:blipFill>
        <p:spPr>
          <a:xfrm>
            <a:off x="4358640" y="1212312"/>
            <a:ext cx="1478280" cy="17485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1" y="3526564"/>
            <a:ext cx="1478280" cy="1742989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2" grpId="0" animBg="1"/>
      <p:bldP spid="75" grpId="0" animBg="1"/>
      <p:bldP spid="82" grpId="0" animBg="1"/>
      <p:bldP spid="84" grpId="0" animBg="1"/>
      <p:bldP spid="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02677" y="262680"/>
            <a:ext cx="4319715" cy="5931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Экономические показатели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5793644"/>
              </p:ext>
            </p:extLst>
          </p:nvPr>
        </p:nvGraphicFramePr>
        <p:xfrm>
          <a:off x="168910" y="1024769"/>
          <a:ext cx="4039412" cy="4638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301357392"/>
              </p:ext>
            </p:extLst>
          </p:nvPr>
        </p:nvGraphicFramePr>
        <p:xfrm>
          <a:off x="4453466" y="685801"/>
          <a:ext cx="4504267" cy="5037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7236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9338" y="214966"/>
            <a:ext cx="4319715" cy="5931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Экономические показатели                 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651851105"/>
              </p:ext>
            </p:extLst>
          </p:nvPr>
        </p:nvGraphicFramePr>
        <p:xfrm>
          <a:off x="0" y="1397000"/>
          <a:ext cx="4110273" cy="4535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3868125"/>
              </p:ext>
            </p:extLst>
          </p:nvPr>
        </p:nvGraphicFramePr>
        <p:xfrm>
          <a:off x="5299321" y="1281008"/>
          <a:ext cx="3783050" cy="4638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4" t="5703" r="16588" b="8963"/>
          <a:stretch/>
        </p:blipFill>
        <p:spPr>
          <a:xfrm>
            <a:off x="3622702" y="1871133"/>
            <a:ext cx="1922963" cy="25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9338" y="214966"/>
            <a:ext cx="4319715" cy="5931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Экономические показатели                 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594257684"/>
              </p:ext>
            </p:extLst>
          </p:nvPr>
        </p:nvGraphicFramePr>
        <p:xfrm>
          <a:off x="0" y="1397000"/>
          <a:ext cx="4110273" cy="4535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6650150"/>
              </p:ext>
            </p:extLst>
          </p:nvPr>
        </p:nvGraphicFramePr>
        <p:xfrm>
          <a:off x="5071532" y="1262804"/>
          <a:ext cx="4039412" cy="4638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326" r="5741" b="2077"/>
          <a:stretch/>
        </p:blipFill>
        <p:spPr>
          <a:xfrm>
            <a:off x="3242732" y="1913466"/>
            <a:ext cx="1828800" cy="195662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7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302581"/>
              </p:ext>
            </p:extLst>
          </p:nvPr>
        </p:nvGraphicFramePr>
        <p:xfrm>
          <a:off x="110066" y="1242839"/>
          <a:ext cx="3674779" cy="4707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111957907"/>
              </p:ext>
            </p:extLst>
          </p:nvPr>
        </p:nvGraphicFramePr>
        <p:xfrm>
          <a:off x="5113867" y="1377469"/>
          <a:ext cx="3596733" cy="4608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1698273" y="280015"/>
            <a:ext cx="5693133" cy="5931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Экономические показатели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 t="5042" r="6273" b="3558"/>
          <a:stretch/>
        </p:blipFill>
        <p:spPr>
          <a:xfrm>
            <a:off x="3393358" y="2734733"/>
            <a:ext cx="1849568" cy="202833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15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670335"/>
              </p:ext>
            </p:extLst>
          </p:nvPr>
        </p:nvGraphicFramePr>
        <p:xfrm>
          <a:off x="81857" y="1067459"/>
          <a:ext cx="3637943" cy="4580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063554013"/>
              </p:ext>
            </p:extLst>
          </p:nvPr>
        </p:nvGraphicFramePr>
        <p:xfrm>
          <a:off x="5309973" y="865537"/>
          <a:ext cx="3722817" cy="4984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1796995" y="230588"/>
            <a:ext cx="5693133" cy="5931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Экономические показатели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1254" r="22795" b="9827"/>
          <a:stretch/>
        </p:blipFill>
        <p:spPr>
          <a:xfrm>
            <a:off x="3572934" y="2086708"/>
            <a:ext cx="1821706" cy="252487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68846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330200" y="262564"/>
            <a:ext cx="7310773" cy="593125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Малое и среднее предпринимательство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200" y="1073547"/>
            <a:ext cx="6572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9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субъектов МСП – 1 727 единиц</a:t>
            </a:r>
            <a:endParaRPr lang="ru-RU" sz="1600" dirty="0">
              <a:solidFill>
                <a:srgbClr val="09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200" y="2507637"/>
            <a:ext cx="789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9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Среднесписочная численность работников, занятых в малом и среднем бизнесе – 7 237 человек</a:t>
            </a:r>
            <a:endParaRPr lang="ru-RU" sz="1600" dirty="0">
              <a:solidFill>
                <a:srgbClr val="09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6220" y="1407786"/>
            <a:ext cx="5922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9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средних организаций</a:t>
            </a:r>
            <a:endParaRPr lang="ru-RU" sz="1600" dirty="0">
              <a:solidFill>
                <a:srgbClr val="09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6220" y="1766007"/>
            <a:ext cx="5922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9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 малых организаций</a:t>
            </a:r>
            <a:endParaRPr lang="ru-RU" sz="1600" dirty="0">
              <a:solidFill>
                <a:srgbClr val="09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6220" y="2113875"/>
            <a:ext cx="5922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9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1 215 индивидуальных предпринимателей</a:t>
            </a:r>
            <a:endParaRPr lang="ru-RU" sz="1600" dirty="0">
              <a:solidFill>
                <a:srgbClr val="09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6220" y="3121564"/>
            <a:ext cx="5922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9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960 в средних организациях</a:t>
            </a:r>
            <a:endParaRPr lang="ru-RU" sz="1600" dirty="0">
              <a:solidFill>
                <a:srgbClr val="09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46220" y="3460650"/>
            <a:ext cx="32467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9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4 171 в </a:t>
            </a:r>
            <a:r>
              <a:rPr lang="ru-RU" sz="1600" dirty="0">
                <a:solidFill>
                  <a:srgbClr val="09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малых </a:t>
            </a:r>
            <a:r>
              <a:rPr lang="ru-RU" sz="1600" dirty="0" smtClean="0">
                <a:solidFill>
                  <a:srgbClr val="09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организациях</a:t>
            </a:r>
            <a:endParaRPr lang="ru-RU" sz="1600" dirty="0">
              <a:solidFill>
                <a:srgbClr val="09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6220" y="3810979"/>
            <a:ext cx="5922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9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2 106 у индивидуальных предпринимателей</a:t>
            </a:r>
            <a:endParaRPr lang="ru-RU" sz="1600" dirty="0">
              <a:solidFill>
                <a:srgbClr val="09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0200" y="4320693"/>
            <a:ext cx="8669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9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Оборот субъектов малого и среднего предпринимательства – 17 254,6 млн. рублей</a:t>
            </a:r>
            <a:endParaRPr lang="ru-RU" sz="1600" dirty="0">
              <a:solidFill>
                <a:srgbClr val="09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6220" y="4688931"/>
            <a:ext cx="5922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9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2 089,6 в средних организациях</a:t>
            </a:r>
            <a:endParaRPr lang="ru-RU" sz="1600" dirty="0">
              <a:solidFill>
                <a:srgbClr val="09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46220" y="5039260"/>
            <a:ext cx="35320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9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10 778,7 в </a:t>
            </a:r>
            <a:r>
              <a:rPr lang="ru-RU" sz="1600" dirty="0">
                <a:solidFill>
                  <a:srgbClr val="09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малых </a:t>
            </a:r>
            <a:r>
              <a:rPr lang="ru-RU" sz="1600" dirty="0" smtClean="0">
                <a:solidFill>
                  <a:srgbClr val="09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организациях</a:t>
            </a:r>
            <a:endParaRPr lang="ru-RU" sz="1600" dirty="0">
              <a:solidFill>
                <a:srgbClr val="09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6220" y="5386746"/>
            <a:ext cx="5922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9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4 386,4 у индивидуальных предпринимателей</a:t>
            </a:r>
            <a:endParaRPr lang="ru-RU" sz="1600" dirty="0">
              <a:solidFill>
                <a:srgbClr val="09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045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2837" y="1606378"/>
            <a:ext cx="3207608" cy="347636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</a:t>
            </a:r>
            <a:b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Саткинского</a:t>
            </a:r>
            <a:b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</a:t>
            </a:r>
            <a:b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2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satadmin.ru/sites/default/files/pictures/satka_frontier_bi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6789" r="1766" b="24222"/>
          <a:stretch/>
        </p:blipFill>
        <p:spPr bwMode="auto">
          <a:xfrm>
            <a:off x="3472250" y="818913"/>
            <a:ext cx="4691447" cy="492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65F00C9D-893A-439D-B9AA-6D9CCDF166B7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7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3062</TotalTime>
  <Words>1761</Words>
  <Application>Microsoft Office PowerPoint</Application>
  <PresentationFormat>Экран (4:3)</PresentationFormat>
  <Paragraphs>382</Paragraphs>
  <Slides>26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Arial Rounded MT Bold</vt:lpstr>
      <vt:lpstr>Calibri</vt:lpstr>
      <vt:lpstr>Calibri Light</vt:lpstr>
      <vt:lpstr>FontAwesome</vt:lpstr>
      <vt:lpstr>Times New Roman</vt:lpstr>
      <vt:lpstr>Wingdings</vt:lpstr>
      <vt:lpstr>Office Theme</vt:lpstr>
      <vt:lpstr>Презентация PowerPoint</vt:lpstr>
      <vt:lpstr>Характеристика района</vt:lpstr>
      <vt:lpstr>Экономические показатели</vt:lpstr>
      <vt:lpstr>Экономические показатели                 </vt:lpstr>
      <vt:lpstr>Экономические показатели                 </vt:lpstr>
      <vt:lpstr>Экономические показатели</vt:lpstr>
      <vt:lpstr>Экономические показатели</vt:lpstr>
      <vt:lpstr>              Малое и среднее предпринимательство</vt:lpstr>
      <vt:lpstr>Карта  Саткинского муниципального района</vt:lpstr>
      <vt:lpstr>              Инвестиционная инфраструктура</vt:lpstr>
      <vt:lpstr>Крупнейшие предприятия района</vt:lpstr>
      <vt:lpstr>Территория социально-экономического развития (ТОСЭР)</vt:lpstr>
      <vt:lpstr>Презентация PowerPoint</vt:lpstr>
      <vt:lpstr>Презентация PowerPoint</vt:lpstr>
      <vt:lpstr>Направление для инвестирования</vt:lpstr>
      <vt:lpstr>Направления для инвестирования</vt:lpstr>
      <vt:lpstr>Направления для инвестирования</vt:lpstr>
      <vt:lpstr>Направления для инвестирования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Кадровый потенциал</vt:lpstr>
      <vt:lpstr>Значимые культурные мероприятия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Анастасия М. Притычкина</cp:lastModifiedBy>
  <cp:revision>356</cp:revision>
  <cp:lastPrinted>2020-06-03T05:55:38Z</cp:lastPrinted>
  <dcterms:created xsi:type="dcterms:W3CDTF">2019-08-22T12:25:24Z</dcterms:created>
  <dcterms:modified xsi:type="dcterms:W3CDTF">2020-06-04T03:26:56Z</dcterms:modified>
</cp:coreProperties>
</file>