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50" r:id="rId1"/>
  </p:sldMasterIdLst>
  <p:notesMasterIdLst>
    <p:notesMasterId r:id="rId23"/>
  </p:notesMasterIdLst>
  <p:sldIdLst>
    <p:sldId id="317" r:id="rId2"/>
    <p:sldId id="282" r:id="rId3"/>
    <p:sldId id="295" r:id="rId4"/>
    <p:sldId id="318" r:id="rId5"/>
    <p:sldId id="319" r:id="rId6"/>
    <p:sldId id="321" r:id="rId7"/>
    <p:sldId id="323" r:id="rId8"/>
    <p:sldId id="296" r:id="rId9"/>
    <p:sldId id="297" r:id="rId10"/>
    <p:sldId id="298" r:id="rId11"/>
    <p:sldId id="299" r:id="rId12"/>
    <p:sldId id="301" r:id="rId13"/>
    <p:sldId id="302" r:id="rId14"/>
    <p:sldId id="328" r:id="rId15"/>
    <p:sldId id="329" r:id="rId16"/>
    <p:sldId id="346" r:id="rId17"/>
    <p:sldId id="347" r:id="rId18"/>
    <p:sldId id="348" r:id="rId19"/>
    <p:sldId id="349" r:id="rId20"/>
    <p:sldId id="350" r:id="rId21"/>
    <p:sldId id="334" r:id="rId22"/>
  </p:sldIdLst>
  <p:sldSz cx="9144000" cy="5143500" type="screen16x9"/>
  <p:notesSz cx="6791325" cy="9921875"/>
  <p:custDataLst>
    <p:tags r:id="rId24"/>
  </p:custDataLst>
  <p:defaultTextStyle>
    <a:defPPr>
      <a:defRPr lang="en-US"/>
    </a:defPPr>
    <a:lvl1pPr algn="l" defTabSz="685205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1pPr>
    <a:lvl2pPr marL="342305" indent="-170855" algn="l" defTabSz="685205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2pPr>
    <a:lvl3pPr marL="685205" indent="-342305" algn="l" defTabSz="685205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3pPr>
    <a:lvl4pPr marL="1028105" indent="-513755" algn="l" defTabSz="685205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4pPr>
    <a:lvl5pPr marL="1371005" indent="-685205" algn="l" defTabSz="685205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5pPr>
    <a:lvl6pPr marL="857250" algn="l" defTabSz="342900" rtl="0" eaLnBrk="1" latinLnBrk="0" hangingPunct="1">
      <a:defRPr sz="14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6pPr>
    <a:lvl7pPr marL="1028700" algn="l" defTabSz="342900" rtl="0" eaLnBrk="1" latinLnBrk="0" hangingPunct="1">
      <a:defRPr sz="14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7pPr>
    <a:lvl8pPr marL="1200150" algn="l" defTabSz="342900" rtl="0" eaLnBrk="1" latinLnBrk="0" hangingPunct="1">
      <a:defRPr sz="14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8pPr>
    <a:lvl9pPr marL="1371600" algn="l" defTabSz="342900" rtl="0" eaLnBrk="1" latinLnBrk="0" hangingPunct="1">
      <a:defRPr sz="1400" kern="1200">
        <a:solidFill>
          <a:schemeClr val="tx1"/>
        </a:solidFill>
        <a:latin typeface="Lato Light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93">
          <p15:clr>
            <a:srgbClr val="A4A3A4"/>
          </p15:clr>
        </p15:guide>
        <p15:guide id="2" orient="horz" pos="136">
          <p15:clr>
            <a:srgbClr val="A4A3A4"/>
          </p15:clr>
        </p15:guide>
        <p15:guide id="3" pos="2883">
          <p15:clr>
            <a:srgbClr val="A4A3A4"/>
          </p15:clr>
        </p15:guide>
        <p15:guide id="4" pos="357">
          <p15:clr>
            <a:srgbClr val="A4A3A4"/>
          </p15:clr>
        </p15:guide>
        <p15:guide id="5" pos="539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80C9"/>
    <a:srgbClr val="33CC33"/>
    <a:srgbClr val="F1CB16"/>
    <a:srgbClr val="0F86D2"/>
    <a:srgbClr val="D1C63D"/>
    <a:srgbClr val="FFFFFF"/>
    <a:srgbClr val="414E5E"/>
    <a:srgbClr val="384558"/>
    <a:srgbClr val="1FB18A"/>
    <a:srgbClr val="4454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624" y="126"/>
      </p:cViewPr>
      <p:guideLst>
        <p:guide orient="horz" pos="3093"/>
        <p:guide orient="horz" pos="136"/>
        <p:guide pos="2883"/>
        <p:guide pos="357"/>
        <p:guide pos="539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55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6C6451-B159-4413-BE1F-F4EEB53C57DE}" type="doc">
      <dgm:prSet loTypeId="urn:microsoft.com/office/officeart/2005/8/layout/cycle6" loCatId="relationship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11EE0557-829F-4CF3-A5F3-93A39C985EED}">
      <dgm:prSet phldrT="[Текст]" custT="1"/>
      <dgm:spPr/>
      <dgm:t>
        <a:bodyPr/>
        <a:lstStyle/>
        <a:p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rPr>
            <a:t>Определение количества рабочих мест о приему заявлений по включению избирателей в список избирателей по месту нахождения (далее ППЗ) в ТИК</a:t>
          </a:r>
          <a:endParaRPr lang="ru-RU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</a:endParaRPr>
        </a:p>
      </dgm:t>
    </dgm:pt>
    <dgm:pt modelId="{412F08A1-B713-4B2B-9DF2-C915E8B265F3}" type="parTrans" cxnId="{B0041C7A-DBCB-4F63-927D-5612824ECC87}">
      <dgm:prSet/>
      <dgm:spPr/>
      <dgm:t>
        <a:bodyPr/>
        <a:lstStyle/>
        <a:p>
          <a:endParaRPr lang="ru-RU"/>
        </a:p>
      </dgm:t>
    </dgm:pt>
    <dgm:pt modelId="{A16A0722-9B03-4FB7-A797-C8C573FC313E}" type="sibTrans" cxnId="{B0041C7A-DBCB-4F63-927D-5612824ECC87}">
      <dgm:prSet/>
      <dgm:spPr/>
      <dgm:t>
        <a:bodyPr/>
        <a:lstStyle/>
        <a:p>
          <a:endParaRPr lang="ru-RU"/>
        </a:p>
      </dgm:t>
    </dgm:pt>
    <dgm:pt modelId="{A1FB2E4E-DE55-4CCD-9C9A-7FEF373E8C5C}">
      <dgm:prSet phldrT="[Текст]" custT="1"/>
      <dgm:spPr/>
      <dgm:t>
        <a:bodyPr/>
        <a:lstStyle/>
        <a:p>
          <a:r>
            <a: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  <a:cs typeface="Times New Roman" pitchFamily="18" charset="0"/>
            </a:rPr>
            <a:t>Определение перечня избирательных участков и помещений в которых будут размещены пункты приема заявлений по включению избирателей в список избирателей по месту нахождения (далее ППЗ)</a:t>
          </a:r>
          <a:endParaRPr lang="ru-RU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  <a:cs typeface="Times New Roman" pitchFamily="18" charset="0"/>
          </a:endParaRPr>
        </a:p>
      </dgm:t>
    </dgm:pt>
    <dgm:pt modelId="{DE85A024-E840-4279-A008-022BC761027D}" type="parTrans" cxnId="{110500BD-6CF7-49A8-8C51-6880E683AF34}">
      <dgm:prSet/>
      <dgm:spPr/>
      <dgm:t>
        <a:bodyPr/>
        <a:lstStyle/>
        <a:p>
          <a:endParaRPr lang="ru-RU"/>
        </a:p>
      </dgm:t>
    </dgm:pt>
    <dgm:pt modelId="{9EDDC55F-56A7-48B3-ABF5-87F8EA173DD3}" type="sibTrans" cxnId="{110500BD-6CF7-49A8-8C51-6880E683AF34}">
      <dgm:prSet/>
      <dgm:spPr/>
      <dgm:t>
        <a:bodyPr/>
        <a:lstStyle/>
        <a:p>
          <a:endParaRPr lang="ru-RU"/>
        </a:p>
      </dgm:t>
    </dgm:pt>
    <dgm:pt modelId="{D7A8349D-7D3E-4CCB-BEA6-C23224FEA5DD}">
      <dgm:prSet custT="1"/>
      <dgm:spPr/>
      <dgm:t>
        <a:bodyPr/>
        <a:lstStyle/>
        <a:p>
          <a:r>
            <a:rPr lang="ru-RU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  <a:cs typeface="Times New Roman" pitchFamily="18" charset="0"/>
            </a:rPr>
            <a:t>Обеспечение сейфом (металлическим шкафом) помещения для  голосования для хранения избирательной и иной документации на участке</a:t>
          </a:r>
          <a:endParaRPr lang="ru-RU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  <a:cs typeface="Times New Roman" pitchFamily="18" charset="0"/>
          </a:endParaRPr>
        </a:p>
      </dgm:t>
    </dgm:pt>
    <dgm:pt modelId="{9C8A55AC-AC16-4CC8-86B5-6AD77E4970E2}" type="parTrans" cxnId="{3DB9DBE3-329D-4008-ABFC-CB05DF1A6AD5}">
      <dgm:prSet/>
      <dgm:spPr/>
      <dgm:t>
        <a:bodyPr/>
        <a:lstStyle/>
        <a:p>
          <a:endParaRPr lang="ru-RU"/>
        </a:p>
      </dgm:t>
    </dgm:pt>
    <dgm:pt modelId="{B3883494-807A-463B-9818-E2C3E16A68F1}" type="sibTrans" cxnId="{3DB9DBE3-329D-4008-ABFC-CB05DF1A6AD5}">
      <dgm:prSet/>
      <dgm:spPr/>
      <dgm:t>
        <a:bodyPr/>
        <a:lstStyle/>
        <a:p>
          <a:endParaRPr lang="ru-RU"/>
        </a:p>
      </dgm:t>
    </dgm:pt>
    <dgm:pt modelId="{E0C43023-4429-4192-A90C-9C2453C94988}">
      <dgm:prSet phldrT="[Текст]" custT="1"/>
      <dgm:spPr/>
      <dgm:t>
        <a:bodyPr/>
        <a:lstStyle/>
        <a:p>
          <a:r>
            <a: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  <a:cs typeface="Times New Roman" pitchFamily="18" charset="0"/>
            </a:rPr>
            <a:t>Обеспечение УИК техническими средствами для приема заявлений о включении в список избирателей по месту нахождения и для изготовления протокола УИК об итогах голосования с машиночитаемым кодом </a:t>
          </a:r>
          <a:endParaRPr lang="ru-RU" sz="1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  <a:cs typeface="Times New Roman" pitchFamily="18" charset="0"/>
          </a:endParaRPr>
        </a:p>
      </dgm:t>
    </dgm:pt>
    <dgm:pt modelId="{34CD11B0-9107-4B08-A91D-EAC59EDE6912}" type="parTrans" cxnId="{199A33E5-C108-4F59-A716-4E534D539A9A}">
      <dgm:prSet/>
      <dgm:spPr/>
      <dgm:t>
        <a:bodyPr/>
        <a:lstStyle/>
        <a:p>
          <a:endParaRPr lang="ru-RU"/>
        </a:p>
      </dgm:t>
    </dgm:pt>
    <dgm:pt modelId="{D7D9969E-3444-4642-A031-8CC7B1984631}" type="sibTrans" cxnId="{199A33E5-C108-4F59-A716-4E534D539A9A}">
      <dgm:prSet/>
      <dgm:spPr/>
      <dgm:t>
        <a:bodyPr/>
        <a:lstStyle/>
        <a:p>
          <a:endParaRPr lang="ru-RU"/>
        </a:p>
      </dgm:t>
    </dgm:pt>
    <dgm:pt modelId="{4FD4B649-A757-4267-BDF8-0FC32F52F281}">
      <dgm:prSet phldrT="[Текст]" custT="1"/>
      <dgm:spPr/>
      <dgm:t>
        <a:bodyPr/>
        <a:lstStyle/>
        <a:p>
          <a:r>
            <a: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  <a:cs typeface="Times New Roman" pitchFamily="18" charset="0"/>
            </a:rPr>
            <a:t>Оснащение ППЗ оснащением в соответствии с минимальными требованиями  (мебель, требования пожарной безопасности оснащенность бланками, канцтовары, </a:t>
          </a:r>
        </a:p>
        <a:p>
          <a:r>
            <a:rPr lang="ru-RU" sz="11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  <a:cs typeface="Times New Roman" pitchFamily="18" charset="0"/>
            </a:rPr>
            <a:t>бумага и др.)</a:t>
          </a:r>
          <a:endParaRPr lang="ru-RU" sz="11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ranklin Gothic Demi Cond" pitchFamily="34" charset="0"/>
            <a:cs typeface="Times New Roman" pitchFamily="18" charset="0"/>
          </a:endParaRPr>
        </a:p>
      </dgm:t>
    </dgm:pt>
    <dgm:pt modelId="{DA224AF7-CCE3-4BDE-8162-A9408D6EACEE}" type="parTrans" cxnId="{59BC55EE-4B3A-4BC4-AC3B-822B609BECBF}">
      <dgm:prSet/>
      <dgm:spPr/>
      <dgm:t>
        <a:bodyPr/>
        <a:lstStyle/>
        <a:p>
          <a:endParaRPr lang="ru-RU"/>
        </a:p>
      </dgm:t>
    </dgm:pt>
    <dgm:pt modelId="{DB96C498-95A8-47D9-8371-56B9C78733CC}" type="sibTrans" cxnId="{59BC55EE-4B3A-4BC4-AC3B-822B609BECBF}">
      <dgm:prSet/>
      <dgm:spPr/>
      <dgm:t>
        <a:bodyPr/>
        <a:lstStyle/>
        <a:p>
          <a:endParaRPr lang="ru-RU"/>
        </a:p>
      </dgm:t>
    </dgm:pt>
    <dgm:pt modelId="{AB9F73BB-1B15-4922-9FA9-0A65006BEC27}" type="pres">
      <dgm:prSet presAssocID="{C36C6451-B159-4413-BE1F-F4EEB53C57D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C6354B-6DCD-4397-A212-BAEDF365485A}" type="pres">
      <dgm:prSet presAssocID="{11EE0557-829F-4CF3-A5F3-93A39C985EED}" presName="node" presStyleLbl="node1" presStyleIdx="0" presStyleCnt="5" custScaleX="114324" custScaleY="98806" custRadScaleRad="966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BF35C-15C2-4423-AFBB-A6D12F856538}" type="pres">
      <dgm:prSet presAssocID="{11EE0557-829F-4CF3-A5F3-93A39C985EED}" presName="spNode" presStyleCnt="0"/>
      <dgm:spPr/>
      <dgm:t>
        <a:bodyPr/>
        <a:lstStyle/>
        <a:p>
          <a:endParaRPr lang="ru-RU"/>
        </a:p>
      </dgm:t>
    </dgm:pt>
    <dgm:pt modelId="{856077FA-A5F7-403B-9B02-AE1CB2893D02}" type="pres">
      <dgm:prSet presAssocID="{A16A0722-9B03-4FB7-A797-C8C573FC313E}" presName="sibTrans" presStyleLbl="sibTrans1D1" presStyleIdx="0" presStyleCnt="5"/>
      <dgm:spPr/>
      <dgm:t>
        <a:bodyPr/>
        <a:lstStyle/>
        <a:p>
          <a:endParaRPr lang="ru-RU"/>
        </a:p>
      </dgm:t>
    </dgm:pt>
    <dgm:pt modelId="{ADDF4055-57E5-496D-B645-9D3CD8B02D63}" type="pres">
      <dgm:prSet presAssocID="{A1FB2E4E-DE55-4CCD-9C9A-7FEF373E8C5C}" presName="node" presStyleLbl="node1" presStyleIdx="1" presStyleCnt="5" custScaleX="111006" custScaleY="113170" custRadScaleRad="97797" custRadScaleInc="104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59D5EB-CBC3-4BDB-B000-C70CC0700F45}" type="pres">
      <dgm:prSet presAssocID="{A1FB2E4E-DE55-4CCD-9C9A-7FEF373E8C5C}" presName="spNode" presStyleCnt="0"/>
      <dgm:spPr/>
      <dgm:t>
        <a:bodyPr/>
        <a:lstStyle/>
        <a:p>
          <a:endParaRPr lang="ru-RU"/>
        </a:p>
      </dgm:t>
    </dgm:pt>
    <dgm:pt modelId="{9EAF16E0-AA04-4C28-B511-1CAF5DE0BF04}" type="pres">
      <dgm:prSet presAssocID="{9EDDC55F-56A7-48B3-ABF5-87F8EA173DD3}" presName="sibTrans" presStyleLbl="sibTrans1D1" presStyleIdx="1" presStyleCnt="5"/>
      <dgm:spPr/>
      <dgm:t>
        <a:bodyPr/>
        <a:lstStyle/>
        <a:p>
          <a:endParaRPr lang="ru-RU"/>
        </a:p>
      </dgm:t>
    </dgm:pt>
    <dgm:pt modelId="{1A32E896-4B48-4F49-9008-BD47E9298FEA}" type="pres">
      <dgm:prSet presAssocID="{D7A8349D-7D3E-4CCB-BEA6-C23224FEA5DD}" presName="node" presStyleLbl="node1" presStyleIdx="2" presStyleCnt="5" custScaleX="103478" custScaleY="120678" custRadScaleRad="99190" custRadScaleInc="-45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406F50-DF0E-4470-A23F-B8E07B1F3A6A}" type="pres">
      <dgm:prSet presAssocID="{D7A8349D-7D3E-4CCB-BEA6-C23224FEA5DD}" presName="spNode" presStyleCnt="0"/>
      <dgm:spPr/>
      <dgm:t>
        <a:bodyPr/>
        <a:lstStyle/>
        <a:p>
          <a:endParaRPr lang="ru-RU"/>
        </a:p>
      </dgm:t>
    </dgm:pt>
    <dgm:pt modelId="{C7C48604-34E7-40BF-AC19-4111559482A8}" type="pres">
      <dgm:prSet presAssocID="{B3883494-807A-463B-9818-E2C3E16A68F1}" presName="sibTrans" presStyleLbl="sibTrans1D1" presStyleIdx="2" presStyleCnt="5"/>
      <dgm:spPr/>
      <dgm:t>
        <a:bodyPr/>
        <a:lstStyle/>
        <a:p>
          <a:endParaRPr lang="ru-RU"/>
        </a:p>
      </dgm:t>
    </dgm:pt>
    <dgm:pt modelId="{90F7AA40-E72F-4899-A2D1-C3A6901AB5AF}" type="pres">
      <dgm:prSet presAssocID="{E0C43023-4429-4192-A90C-9C2453C94988}" presName="node" presStyleLbl="node1" presStyleIdx="3" presStyleCnt="5" custScaleX="114080" custScaleY="110567" custRadScaleRad="97513" custRadScaleInc="298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CAB8A6-D5FC-4B40-BCAC-9FAB094686E6}" type="pres">
      <dgm:prSet presAssocID="{E0C43023-4429-4192-A90C-9C2453C94988}" presName="spNode" presStyleCnt="0"/>
      <dgm:spPr/>
      <dgm:t>
        <a:bodyPr/>
        <a:lstStyle/>
        <a:p>
          <a:endParaRPr lang="ru-RU"/>
        </a:p>
      </dgm:t>
    </dgm:pt>
    <dgm:pt modelId="{496088EA-791B-44D1-BE44-051D8256B874}" type="pres">
      <dgm:prSet presAssocID="{D7D9969E-3444-4642-A031-8CC7B1984631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C4038EB-9411-4E0A-BA75-11FAE5FE2270}" type="pres">
      <dgm:prSet presAssocID="{4FD4B649-A757-4267-BDF8-0FC32F52F281}" presName="node" presStyleLbl="node1" presStyleIdx="4" presStyleCnt="5" custScaleX="108287" custScaleY="12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8D7F53-4C9D-432D-93E3-AC2791E00176}" type="pres">
      <dgm:prSet presAssocID="{4FD4B649-A757-4267-BDF8-0FC32F52F281}" presName="spNode" presStyleCnt="0"/>
      <dgm:spPr/>
      <dgm:t>
        <a:bodyPr/>
        <a:lstStyle/>
        <a:p>
          <a:endParaRPr lang="ru-RU"/>
        </a:p>
      </dgm:t>
    </dgm:pt>
    <dgm:pt modelId="{583BA325-009B-4336-8D61-16B275924033}" type="pres">
      <dgm:prSet presAssocID="{DB96C498-95A8-47D9-8371-56B9C78733CC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B69A39E-5525-4F07-BF0F-A6E70D7BF0A3}" type="presOf" srcId="{11EE0557-829F-4CF3-A5F3-93A39C985EED}" destId="{6FC6354B-6DCD-4397-A212-BAEDF365485A}" srcOrd="0" destOrd="0" presId="urn:microsoft.com/office/officeart/2005/8/layout/cycle6"/>
    <dgm:cxn modelId="{89940B3B-92A8-4A0A-A63B-AB4169A0C2B4}" type="presOf" srcId="{A1FB2E4E-DE55-4CCD-9C9A-7FEF373E8C5C}" destId="{ADDF4055-57E5-496D-B645-9D3CD8B02D63}" srcOrd="0" destOrd="0" presId="urn:microsoft.com/office/officeart/2005/8/layout/cycle6"/>
    <dgm:cxn modelId="{B0041C7A-DBCB-4F63-927D-5612824ECC87}" srcId="{C36C6451-B159-4413-BE1F-F4EEB53C57DE}" destId="{11EE0557-829F-4CF3-A5F3-93A39C985EED}" srcOrd="0" destOrd="0" parTransId="{412F08A1-B713-4B2B-9DF2-C915E8B265F3}" sibTransId="{A16A0722-9B03-4FB7-A797-C8C573FC313E}"/>
    <dgm:cxn modelId="{03248820-F2E6-474A-81A4-AC9A8AA7591B}" type="presOf" srcId="{4FD4B649-A757-4267-BDF8-0FC32F52F281}" destId="{EC4038EB-9411-4E0A-BA75-11FAE5FE2270}" srcOrd="0" destOrd="0" presId="urn:microsoft.com/office/officeart/2005/8/layout/cycle6"/>
    <dgm:cxn modelId="{AB5114ED-5ECF-431C-910C-10EC64E15C0B}" type="presOf" srcId="{C36C6451-B159-4413-BE1F-F4EEB53C57DE}" destId="{AB9F73BB-1B15-4922-9FA9-0A65006BEC27}" srcOrd="0" destOrd="0" presId="urn:microsoft.com/office/officeart/2005/8/layout/cycle6"/>
    <dgm:cxn modelId="{2FFDDB74-B273-43BF-8E2C-77AEB7FCBCEB}" type="presOf" srcId="{B3883494-807A-463B-9818-E2C3E16A68F1}" destId="{C7C48604-34E7-40BF-AC19-4111559482A8}" srcOrd="0" destOrd="0" presId="urn:microsoft.com/office/officeart/2005/8/layout/cycle6"/>
    <dgm:cxn modelId="{41C99FB2-9425-4E56-AEB3-A8B45232A0ED}" type="presOf" srcId="{D7D9969E-3444-4642-A031-8CC7B1984631}" destId="{496088EA-791B-44D1-BE44-051D8256B874}" srcOrd="0" destOrd="0" presId="urn:microsoft.com/office/officeart/2005/8/layout/cycle6"/>
    <dgm:cxn modelId="{E8D8F527-36A3-4ABA-BFB9-927CA68A15E0}" type="presOf" srcId="{9EDDC55F-56A7-48B3-ABF5-87F8EA173DD3}" destId="{9EAF16E0-AA04-4C28-B511-1CAF5DE0BF04}" srcOrd="0" destOrd="0" presId="urn:microsoft.com/office/officeart/2005/8/layout/cycle6"/>
    <dgm:cxn modelId="{59BC55EE-4B3A-4BC4-AC3B-822B609BECBF}" srcId="{C36C6451-B159-4413-BE1F-F4EEB53C57DE}" destId="{4FD4B649-A757-4267-BDF8-0FC32F52F281}" srcOrd="4" destOrd="0" parTransId="{DA224AF7-CCE3-4BDE-8162-A9408D6EACEE}" sibTransId="{DB96C498-95A8-47D9-8371-56B9C78733CC}"/>
    <dgm:cxn modelId="{199A33E5-C108-4F59-A716-4E534D539A9A}" srcId="{C36C6451-B159-4413-BE1F-F4EEB53C57DE}" destId="{E0C43023-4429-4192-A90C-9C2453C94988}" srcOrd="3" destOrd="0" parTransId="{34CD11B0-9107-4B08-A91D-EAC59EDE6912}" sibTransId="{D7D9969E-3444-4642-A031-8CC7B1984631}"/>
    <dgm:cxn modelId="{FD92EF35-C951-45B8-868F-EB9E5288C332}" type="presOf" srcId="{E0C43023-4429-4192-A90C-9C2453C94988}" destId="{90F7AA40-E72F-4899-A2D1-C3A6901AB5AF}" srcOrd="0" destOrd="0" presId="urn:microsoft.com/office/officeart/2005/8/layout/cycle6"/>
    <dgm:cxn modelId="{FD1F2DAA-9644-42BB-8643-D28370EA4B68}" type="presOf" srcId="{DB96C498-95A8-47D9-8371-56B9C78733CC}" destId="{583BA325-009B-4336-8D61-16B275924033}" srcOrd="0" destOrd="0" presId="urn:microsoft.com/office/officeart/2005/8/layout/cycle6"/>
    <dgm:cxn modelId="{A81688B5-CF37-4B52-979C-518882E8E62C}" type="presOf" srcId="{D7A8349D-7D3E-4CCB-BEA6-C23224FEA5DD}" destId="{1A32E896-4B48-4F49-9008-BD47E9298FEA}" srcOrd="0" destOrd="0" presId="urn:microsoft.com/office/officeart/2005/8/layout/cycle6"/>
    <dgm:cxn modelId="{110500BD-6CF7-49A8-8C51-6880E683AF34}" srcId="{C36C6451-B159-4413-BE1F-F4EEB53C57DE}" destId="{A1FB2E4E-DE55-4CCD-9C9A-7FEF373E8C5C}" srcOrd="1" destOrd="0" parTransId="{DE85A024-E840-4279-A008-022BC761027D}" sibTransId="{9EDDC55F-56A7-48B3-ABF5-87F8EA173DD3}"/>
    <dgm:cxn modelId="{D34BD8E0-3F5D-4524-8D3E-C6ABCE9087B3}" type="presOf" srcId="{A16A0722-9B03-4FB7-A797-C8C573FC313E}" destId="{856077FA-A5F7-403B-9B02-AE1CB2893D02}" srcOrd="0" destOrd="0" presId="urn:microsoft.com/office/officeart/2005/8/layout/cycle6"/>
    <dgm:cxn modelId="{3DB9DBE3-329D-4008-ABFC-CB05DF1A6AD5}" srcId="{C36C6451-B159-4413-BE1F-F4EEB53C57DE}" destId="{D7A8349D-7D3E-4CCB-BEA6-C23224FEA5DD}" srcOrd="2" destOrd="0" parTransId="{9C8A55AC-AC16-4CC8-86B5-6AD77E4970E2}" sibTransId="{B3883494-807A-463B-9818-E2C3E16A68F1}"/>
    <dgm:cxn modelId="{5E530126-58DE-46E6-90A2-1A1846DF6CBA}" type="presParOf" srcId="{AB9F73BB-1B15-4922-9FA9-0A65006BEC27}" destId="{6FC6354B-6DCD-4397-A212-BAEDF365485A}" srcOrd="0" destOrd="0" presId="urn:microsoft.com/office/officeart/2005/8/layout/cycle6"/>
    <dgm:cxn modelId="{76B65AE8-2955-4014-93CA-AAD287E787D0}" type="presParOf" srcId="{AB9F73BB-1B15-4922-9FA9-0A65006BEC27}" destId="{6D4BF35C-15C2-4423-AFBB-A6D12F856538}" srcOrd="1" destOrd="0" presId="urn:microsoft.com/office/officeart/2005/8/layout/cycle6"/>
    <dgm:cxn modelId="{CDD2FA8C-B186-41B3-9FA9-9DF705A5A213}" type="presParOf" srcId="{AB9F73BB-1B15-4922-9FA9-0A65006BEC27}" destId="{856077FA-A5F7-403B-9B02-AE1CB2893D02}" srcOrd="2" destOrd="0" presId="urn:microsoft.com/office/officeart/2005/8/layout/cycle6"/>
    <dgm:cxn modelId="{9EED1368-B83D-4A35-B256-D30036575F8B}" type="presParOf" srcId="{AB9F73BB-1B15-4922-9FA9-0A65006BEC27}" destId="{ADDF4055-57E5-496D-B645-9D3CD8B02D63}" srcOrd="3" destOrd="0" presId="urn:microsoft.com/office/officeart/2005/8/layout/cycle6"/>
    <dgm:cxn modelId="{00F4E79F-7EC8-4F4D-8D76-D90D1944E421}" type="presParOf" srcId="{AB9F73BB-1B15-4922-9FA9-0A65006BEC27}" destId="{3F59D5EB-CBC3-4BDB-B000-C70CC0700F45}" srcOrd="4" destOrd="0" presId="urn:microsoft.com/office/officeart/2005/8/layout/cycle6"/>
    <dgm:cxn modelId="{28820145-147D-4409-A29A-6FC1949387C4}" type="presParOf" srcId="{AB9F73BB-1B15-4922-9FA9-0A65006BEC27}" destId="{9EAF16E0-AA04-4C28-B511-1CAF5DE0BF04}" srcOrd="5" destOrd="0" presId="urn:microsoft.com/office/officeart/2005/8/layout/cycle6"/>
    <dgm:cxn modelId="{D7471CE2-56C1-40B0-9A26-32AC7C38655E}" type="presParOf" srcId="{AB9F73BB-1B15-4922-9FA9-0A65006BEC27}" destId="{1A32E896-4B48-4F49-9008-BD47E9298FEA}" srcOrd="6" destOrd="0" presId="urn:microsoft.com/office/officeart/2005/8/layout/cycle6"/>
    <dgm:cxn modelId="{28B1178A-35FA-4BB2-9828-D565A2F87E56}" type="presParOf" srcId="{AB9F73BB-1B15-4922-9FA9-0A65006BEC27}" destId="{29406F50-DF0E-4470-A23F-B8E07B1F3A6A}" srcOrd="7" destOrd="0" presId="urn:microsoft.com/office/officeart/2005/8/layout/cycle6"/>
    <dgm:cxn modelId="{921C72DC-0823-4CFD-B2AC-7D59B2B8E541}" type="presParOf" srcId="{AB9F73BB-1B15-4922-9FA9-0A65006BEC27}" destId="{C7C48604-34E7-40BF-AC19-4111559482A8}" srcOrd="8" destOrd="0" presId="urn:microsoft.com/office/officeart/2005/8/layout/cycle6"/>
    <dgm:cxn modelId="{C1EBBBDE-5A77-401A-AFC4-A4B672CB9220}" type="presParOf" srcId="{AB9F73BB-1B15-4922-9FA9-0A65006BEC27}" destId="{90F7AA40-E72F-4899-A2D1-C3A6901AB5AF}" srcOrd="9" destOrd="0" presId="urn:microsoft.com/office/officeart/2005/8/layout/cycle6"/>
    <dgm:cxn modelId="{13A8C290-D3AA-433E-AD0F-D22DA9E914B3}" type="presParOf" srcId="{AB9F73BB-1B15-4922-9FA9-0A65006BEC27}" destId="{30CAB8A6-D5FC-4B40-BCAC-9FAB094686E6}" srcOrd="10" destOrd="0" presId="urn:microsoft.com/office/officeart/2005/8/layout/cycle6"/>
    <dgm:cxn modelId="{150E78F6-C59A-4E55-965A-C22A3B55B419}" type="presParOf" srcId="{AB9F73BB-1B15-4922-9FA9-0A65006BEC27}" destId="{496088EA-791B-44D1-BE44-051D8256B874}" srcOrd="11" destOrd="0" presId="urn:microsoft.com/office/officeart/2005/8/layout/cycle6"/>
    <dgm:cxn modelId="{9BA6F424-627F-4D8B-8F3F-919F4B8CBAE7}" type="presParOf" srcId="{AB9F73BB-1B15-4922-9FA9-0A65006BEC27}" destId="{EC4038EB-9411-4E0A-BA75-11FAE5FE2270}" srcOrd="12" destOrd="0" presId="urn:microsoft.com/office/officeart/2005/8/layout/cycle6"/>
    <dgm:cxn modelId="{72A7E347-6D7F-40AA-BE2B-985FD79427AE}" type="presParOf" srcId="{AB9F73BB-1B15-4922-9FA9-0A65006BEC27}" destId="{D28D7F53-4C9D-432D-93E3-AC2791E00176}" srcOrd="13" destOrd="0" presId="urn:microsoft.com/office/officeart/2005/8/layout/cycle6"/>
    <dgm:cxn modelId="{E712D39C-BCC4-4065-A426-16E7CA96CE47}" type="presParOf" srcId="{AB9F73BB-1B15-4922-9FA9-0A65006BEC27}" destId="{583BA325-009B-4336-8D61-16B275924033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907" cy="496094"/>
          </a:xfrm>
          <a:prstGeom prst="rect">
            <a:avLst/>
          </a:prstGeom>
        </p:spPr>
        <p:txBody>
          <a:bodyPr vert="horz" lIns="95488" tIns="47744" rIns="95488" bIns="47744" rtlCol="0"/>
          <a:lstStyle>
            <a:lvl1pPr algn="l" defTabSz="1909378" fontAlgn="auto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6846" y="0"/>
            <a:ext cx="2942907" cy="496094"/>
          </a:xfrm>
          <a:prstGeom prst="rect">
            <a:avLst/>
          </a:prstGeom>
        </p:spPr>
        <p:txBody>
          <a:bodyPr vert="horz" wrap="square" lIns="95488" tIns="47744" rIns="95488" bIns="47744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 Light" pitchFamily="34" charset="0"/>
              </a:defRPr>
            </a:lvl1pPr>
          </a:lstStyle>
          <a:p>
            <a:pPr>
              <a:defRPr/>
            </a:pPr>
            <a:fld id="{1BC613FC-8C25-432F-BCC4-C0403C2512BD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2950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8" tIns="47744" rIns="95488" bIns="47744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3" y="4712891"/>
            <a:ext cx="5433060" cy="4464844"/>
          </a:xfrm>
          <a:prstGeom prst="rect">
            <a:avLst/>
          </a:prstGeom>
        </p:spPr>
        <p:txBody>
          <a:bodyPr vert="horz" lIns="95488" tIns="47744" rIns="95488" bIns="47744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4059"/>
            <a:ext cx="2942907" cy="496094"/>
          </a:xfrm>
          <a:prstGeom prst="rect">
            <a:avLst/>
          </a:prstGeom>
        </p:spPr>
        <p:txBody>
          <a:bodyPr vert="horz" lIns="95488" tIns="47744" rIns="95488" bIns="47744" rtlCol="0" anchor="b"/>
          <a:lstStyle>
            <a:lvl1pPr algn="l" defTabSz="1909378" fontAlgn="auto">
              <a:spcBef>
                <a:spcPts val="0"/>
              </a:spcBef>
              <a:spcAft>
                <a:spcPts val="0"/>
              </a:spcAft>
              <a:defRPr sz="1200">
                <a:latin typeface="Calibri Ligh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6846" y="9424059"/>
            <a:ext cx="2942907" cy="496094"/>
          </a:xfrm>
          <a:prstGeom prst="rect">
            <a:avLst/>
          </a:prstGeom>
        </p:spPr>
        <p:txBody>
          <a:bodyPr vert="horz" wrap="square" lIns="95488" tIns="47744" rIns="95488" bIns="47744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 Light" pitchFamily="34" charset="0"/>
              </a:defRPr>
            </a:lvl1pPr>
          </a:lstStyle>
          <a:p>
            <a:pPr>
              <a:defRPr/>
            </a:pPr>
            <a:fld id="{60841970-B26A-4170-AF34-53FC6CCBCD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632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34230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MS PGothic" pitchFamily="34" charset="-128"/>
        <a:cs typeface="+mn-cs"/>
      </a:defRPr>
    </a:lvl1pPr>
    <a:lvl2pPr marL="342305" algn="l" defTabSz="34230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MS PGothic" pitchFamily="34" charset="-128"/>
        <a:cs typeface="+mn-cs"/>
      </a:defRPr>
    </a:lvl2pPr>
    <a:lvl3pPr marL="685205" algn="l" defTabSz="34230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MS PGothic" pitchFamily="34" charset="-128"/>
        <a:cs typeface="+mn-cs"/>
      </a:defRPr>
    </a:lvl3pPr>
    <a:lvl4pPr marL="1028105" algn="l" defTabSz="34230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MS PGothic" pitchFamily="34" charset="-128"/>
        <a:cs typeface="+mn-cs"/>
      </a:defRPr>
    </a:lvl4pPr>
    <a:lvl5pPr marL="1371005" algn="l" defTabSz="342305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Calibri Light"/>
        <a:ea typeface="MS PGothic" pitchFamily="34" charset="-128"/>
        <a:cs typeface="+mn-cs"/>
      </a:defRPr>
    </a:lvl5pPr>
    <a:lvl6pPr marL="1714157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6989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399820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2651" algn="l" defTabSz="342831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05979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Шаблон_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8" cy="5143499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3627718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en-US" noProof="0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AB02A5-4FE5-49D9-9E24-09F23B90C450}" type="datetimeFigureOut">
              <a:rPr lang="en-US" smtClean="0"/>
              <a:pPr/>
              <a:t>6/6/2019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hyperlink" Target="WWW.GRAPHICPANDA.NET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05978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54AB02A5-4FE5-49D9-9E24-09F23B90C450}" type="datetimeFigureOut">
              <a:rPr lang="en-US" smtClean="0"/>
              <a:pPr algn="r" eaLnBrk="1" latinLnBrk="0" hangingPunct="1"/>
              <a:t>6/6/2019</a:t>
            </a:fld>
            <a:endParaRPr lang="en-US" sz="11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1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1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extBox 12"/>
          <p:cNvSpPr txBox="1">
            <a:spLocks noChangeArrowheads="1"/>
          </p:cNvSpPr>
          <p:nvPr userDrawn="1"/>
        </p:nvSpPr>
        <p:spPr bwMode="auto">
          <a:xfrm>
            <a:off x="609759" y="4679752"/>
            <a:ext cx="1370766" cy="28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4290" tIns="17145" rIns="34290" bIns="17145">
            <a:spAutoFit/>
          </a:bodyPr>
          <a:lstStyle/>
          <a:p>
            <a:pPr>
              <a:defRPr/>
            </a:pPr>
            <a:r>
              <a:rPr lang="id-ID" sz="800" dirty="0">
                <a:hlinkClick r:id="rId16" action="ppaction://hlinkfile"/>
              </a:rPr>
              <a:t>WWW.</a:t>
            </a:r>
            <a:r>
              <a:rPr lang="id-ID" sz="800" dirty="0">
                <a:latin typeface="Lato Black" charset="0"/>
                <a:hlinkClick r:id="rId16" action="ppaction://hlinkfile"/>
              </a:rPr>
              <a:t>GRAPHICPANDA.NET</a:t>
            </a:r>
            <a:endParaRPr lang="id-ID" sz="800" dirty="0">
              <a:latin typeface="Lato Black" charset="0"/>
            </a:endParaRPr>
          </a:p>
        </p:txBody>
      </p:sp>
      <p:cxnSp>
        <p:nvCxnSpPr>
          <p:cNvPr id="14" name="Straight Connector 12"/>
          <p:cNvCxnSpPr/>
          <p:nvPr userDrawn="1"/>
        </p:nvCxnSpPr>
        <p:spPr>
          <a:xfrm>
            <a:off x="1980528" y="4771430"/>
            <a:ext cx="6575153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8505535" y="307184"/>
            <a:ext cx="279535" cy="20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68566" tIns="34283" rIns="68566" bIns="34283">
            <a:spAutoFit/>
          </a:bodyPr>
          <a:lstStyle/>
          <a:p>
            <a:pPr algn="ctr">
              <a:defRPr/>
            </a:pPr>
            <a:fld id="{0F6E0D6A-D0B1-4EC2-8796-08FB00DC3E80}" type="slidenum">
              <a:rPr lang="id-ID" sz="900" b="1"/>
              <a:pPr algn="ctr">
                <a:defRPr/>
              </a:pPr>
              <a:t>‹#›</a:t>
            </a:fld>
            <a:endParaRPr lang="id-ID" sz="900" dirty="0"/>
          </a:p>
        </p:txBody>
      </p:sp>
      <p:sp>
        <p:nvSpPr>
          <p:cNvPr id="17" name="Oval 13"/>
          <p:cNvSpPr/>
          <p:nvPr userDrawn="1"/>
        </p:nvSpPr>
        <p:spPr>
          <a:xfrm>
            <a:off x="8518170" y="281583"/>
            <a:ext cx="257837" cy="257770"/>
          </a:xfrm>
          <a:prstGeom prst="ellipse">
            <a:avLst/>
          </a:prstGeom>
          <a:noFill/>
          <a:ln w="1270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0" tIns="17145" rIns="34290" bIns="17145" anchor="ctr"/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700" dirty="0">
              <a:solidFill>
                <a:schemeClr val="tx1"/>
              </a:solidFill>
              <a:cs typeface="Lato Ligh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51" r:id="rId1"/>
    <p:sldLayoutId id="2147484352" r:id="rId2"/>
    <p:sldLayoutId id="2147484353" r:id="rId3"/>
    <p:sldLayoutId id="2147484354" r:id="rId4"/>
    <p:sldLayoutId id="2147484355" r:id="rId5"/>
    <p:sldLayoutId id="2147484356" r:id="rId6"/>
    <p:sldLayoutId id="2147484357" r:id="rId7"/>
    <p:sldLayoutId id="2147484358" r:id="rId8"/>
    <p:sldLayoutId id="2147484359" r:id="rId9"/>
    <p:sldLayoutId id="2147484360" r:id="rId10"/>
    <p:sldLayoutId id="2147484361" r:id="rId11"/>
    <p:sldLayoutId id="2147484362" r:id="rId12"/>
    <p:sldLayoutId id="2147484363" r:id="rId13"/>
    <p:sldLayoutId id="2147483848" r:id="rId14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/>
          <p:cNvSpPr>
            <a:spLocks noChangeArrowheads="1"/>
          </p:cNvSpPr>
          <p:nvPr/>
        </p:nvSpPr>
        <p:spPr bwMode="auto">
          <a:xfrm>
            <a:off x="1228124" y="2065230"/>
            <a:ext cx="7238579" cy="34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ts val="95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Franklin Gothic Demi Cond" pitchFamily="34" charset="0"/>
                <a:cs typeface="Arial" pitchFamily="34" charset="0"/>
              </a:rPr>
              <a:t>Период работы ППЗ в ТИК: с 24 июля по 4 сентября 2019 года</a:t>
            </a:r>
          </a:p>
          <a:p>
            <a:pPr>
              <a:lnSpc>
                <a:spcPts val="95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Franklin Gothic Demi Cond" pitchFamily="34" charset="0"/>
                <a:cs typeface="Arial" pitchFamily="34" charset="0"/>
              </a:rPr>
              <a:t>Время   работы: в соответствии с графиком, утвержденным избирательной комиссией Челябинской области</a:t>
            </a:r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1704574" y="2788759"/>
            <a:ext cx="6306109" cy="348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ts val="95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Franklin Gothic Demi Cond" pitchFamily="34" charset="0"/>
                <a:cs typeface="Arial" pitchFamily="34" charset="0"/>
              </a:rPr>
              <a:t>Период работы МФЦ: с 24 июля по 4 сентября 2019 года</a:t>
            </a:r>
          </a:p>
          <a:p>
            <a:pPr>
              <a:lnSpc>
                <a:spcPts val="95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Franklin Gothic Demi Cond" pitchFamily="34" charset="0"/>
                <a:cs typeface="Arial" pitchFamily="34" charset="0"/>
              </a:rPr>
              <a:t>Время   работы: в соответствии с графиком работы МФЦ</a:t>
            </a:r>
            <a:endParaRPr lang="ru-RU" sz="1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  <a:cs typeface="Arial" pitchFamily="34" charset="0"/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3" y="122169"/>
            <a:ext cx="9114883" cy="157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34290" tIns="17145" rIns="34290" bIns="17145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  <a:cs typeface="Arial" pitchFamily="34" charset="0"/>
              </a:rPr>
              <a:t>Постановление ЦИК России от 06 июня 2018 г. № 161/1316-7 </a:t>
            </a:r>
          </a:p>
          <a:p>
            <a:pPr algn="ctr"/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  <a:cs typeface="Arial" pitchFamily="34" charset="0"/>
              </a:rPr>
              <a:t>(ред. от 10.10.2018) «О порядке подачи заявления о включении избирателя, участника референдума в список избирателей, участников референдума по месту нахождения на выборах в органы государственной власти субъекта Российской Федерации, референдуме субъекта Российской Федерации</a:t>
            </a:r>
          </a:p>
        </p:txBody>
      </p:sp>
      <p:pic>
        <p:nvPicPr>
          <p:cNvPr id="9" name="Picture 2" descr="Картинки по запросу время работы ико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008" y="1885075"/>
            <a:ext cx="731125" cy="7311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-884" y="2030986"/>
            <a:ext cx="725097" cy="342401"/>
          </a:xfrm>
          <a:prstGeom prst="rect">
            <a:avLst/>
          </a:prstGeom>
          <a:noFill/>
        </p:spPr>
        <p:txBody>
          <a:bodyPr wrap="square" lIns="34290" tIns="17145" rIns="34290" bIns="17145">
            <a:spAutoFit/>
          </a:bodyPr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ТИК</a:t>
            </a:r>
            <a:endParaRPr lang="en-US" sz="2000" b="1" spc="-1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2174" y="2766026"/>
            <a:ext cx="725497" cy="342401"/>
          </a:xfrm>
          <a:prstGeom prst="rect">
            <a:avLst/>
          </a:prstGeom>
          <a:noFill/>
        </p:spPr>
        <p:txBody>
          <a:bodyPr wrap="square" lIns="34290" tIns="17145" rIns="34290" bIns="17145">
            <a:spAutoFit/>
          </a:bodyPr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МФЦ</a:t>
            </a:r>
            <a:endParaRPr lang="en-US" sz="2000" b="1" spc="-1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2148840" y="3521075"/>
            <a:ext cx="5572759" cy="223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ts val="95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Franklin Gothic Demi Cond" pitchFamily="34" charset="0"/>
                <a:cs typeface="Arial" pitchFamily="34" charset="0"/>
              </a:rPr>
              <a:t>Период работы ЕПГУ : с 24 июля по 4 сентября 2019 года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50970" y="3439871"/>
            <a:ext cx="725497" cy="342401"/>
          </a:xfrm>
          <a:prstGeom prst="rect">
            <a:avLst/>
          </a:prstGeom>
          <a:noFill/>
        </p:spPr>
        <p:txBody>
          <a:bodyPr wrap="square" lIns="34290" tIns="17145" rIns="34290" bIns="17145">
            <a:spAutoFit/>
          </a:bodyPr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ЕП</a:t>
            </a:r>
            <a:r>
              <a:rPr lang="ru-RU" sz="20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</a:t>
            </a:r>
            <a:r>
              <a:rPr lang="ru-RU" sz="20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У</a:t>
            </a:r>
            <a:endParaRPr lang="en-US" sz="2000" b="1" spc="-1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7" name="Picture 2" descr="Картинки по запросу время работы ико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7684" y="2562708"/>
            <a:ext cx="731125" cy="731125"/>
          </a:xfrm>
          <a:prstGeom prst="rect">
            <a:avLst/>
          </a:prstGeom>
          <a:noFill/>
        </p:spPr>
      </p:pic>
      <p:pic>
        <p:nvPicPr>
          <p:cNvPr id="19" name="Picture 2" descr="Картинки по запросу время работы ико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39635" y="3233815"/>
            <a:ext cx="731125" cy="731125"/>
          </a:xfrm>
          <a:prstGeom prst="rect">
            <a:avLst/>
          </a:prstGeom>
          <a:noFill/>
        </p:spPr>
      </p:pic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2580307" y="3975702"/>
            <a:ext cx="6534579" cy="989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4" tIns="45712" rIns="91424" bIns="45712">
            <a:spAutoFit/>
          </a:bodyPr>
          <a:lstStyle/>
          <a:p>
            <a:pPr>
              <a:lnSpc>
                <a:spcPts val="95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Franklin Gothic Demi Cond" pitchFamily="34" charset="0"/>
                <a:cs typeface="Arial" pitchFamily="34" charset="0"/>
              </a:rPr>
              <a:t>Период работы ППЗ в УИК: с 28 августа по 4 сентября 2019 года</a:t>
            </a:r>
          </a:p>
          <a:p>
            <a:pPr>
              <a:lnSpc>
                <a:spcPts val="95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Franklin Gothic Demi Cond" pitchFamily="34" charset="0"/>
                <a:cs typeface="Arial" pitchFamily="34" charset="0"/>
              </a:rPr>
              <a:t>Время   работы: в соответствии с графиком, утвержденным избирательной комиссией Челябинской области</a:t>
            </a:r>
          </a:p>
          <a:p>
            <a:pPr>
              <a:lnSpc>
                <a:spcPts val="950"/>
              </a:lnSpc>
            </a:pPr>
            <a:endParaRPr lang="ru-RU" sz="1200" b="1" dirty="0" smtClean="0">
              <a:solidFill>
                <a:srgbClr val="FF0000"/>
              </a:solidFill>
              <a:latin typeface="Franklin Gothic Demi Cond" pitchFamily="34" charset="0"/>
              <a:cs typeface="Arial" pitchFamily="34" charset="0"/>
            </a:endParaRPr>
          </a:p>
          <a:p>
            <a:pPr>
              <a:lnSpc>
                <a:spcPts val="950"/>
              </a:lnSpc>
            </a:pPr>
            <a:r>
              <a:rPr lang="ru-RU" sz="1200" b="1" dirty="0" smtClean="0">
                <a:solidFill>
                  <a:srgbClr val="FF0000"/>
                </a:solidFill>
                <a:latin typeface="Franklin Gothic Demi Cond" pitchFamily="34" charset="0"/>
              </a:rPr>
              <a:t>Оформление специальных заявлений по месту жительства </a:t>
            </a:r>
            <a:r>
              <a:rPr lang="ru-RU" sz="1200" b="1" dirty="0" smtClean="0">
                <a:solidFill>
                  <a:srgbClr val="FF0000"/>
                </a:solidFill>
                <a:latin typeface="Franklin Gothic Demi Cond" pitchFamily="34" charset="0"/>
                <a:cs typeface="Arial" pitchFamily="34" charset="0"/>
              </a:rPr>
              <a:t>- с 5 сентября и не позднее 14.00 по местному времени 7 сентября 2019 года</a:t>
            </a:r>
          </a:p>
          <a:p>
            <a:pPr>
              <a:lnSpc>
                <a:spcPts val="950"/>
              </a:lnSpc>
            </a:pPr>
            <a:endParaRPr lang="ru-RU" sz="7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3213" y="4120591"/>
            <a:ext cx="725497" cy="342401"/>
          </a:xfrm>
          <a:prstGeom prst="rect">
            <a:avLst/>
          </a:prstGeom>
          <a:noFill/>
        </p:spPr>
        <p:txBody>
          <a:bodyPr wrap="square" lIns="34290" tIns="17145" rIns="34290" bIns="17145">
            <a:spAutoFit/>
          </a:bodyPr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spc="-1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n-ea"/>
                <a:cs typeface="Arial" pitchFamily="34" charset="0"/>
              </a:rPr>
              <a:t>УИК</a:t>
            </a:r>
            <a:endParaRPr lang="en-US" sz="2000" b="1" spc="-1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1" name="Picture 2" descr="Картинки по запросу время работы икон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5345" y="3929982"/>
            <a:ext cx="731125" cy="731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.medvedeva\Desktop\Тексты\Апрель 2019\a8369258f2.jpg"/>
          <p:cNvPicPr>
            <a:picLocks noChangeAspect="1" noChangeArrowheads="1"/>
          </p:cNvPicPr>
          <p:nvPr/>
        </p:nvPicPr>
        <p:blipFill>
          <a:blip r:embed="rId2" cstate="print"/>
          <a:srcRect l="12505"/>
          <a:stretch>
            <a:fillRect/>
          </a:stretch>
        </p:blipFill>
        <p:spPr bwMode="auto">
          <a:xfrm>
            <a:off x="-4890" y="0"/>
            <a:ext cx="9144000" cy="51435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1600" y="1995686"/>
            <a:ext cx="7704856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0078B4"/>
              </a:solidFill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41151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Методические материалы</a:t>
            </a:r>
          </a:p>
          <a:p>
            <a:pPr algn="ctr"/>
            <a:r>
              <a:rPr lang="ru-RU" sz="4800" b="1" dirty="0" smtClean="0">
                <a:solidFill>
                  <a:schemeClr val="bg1"/>
                </a:solidFill>
              </a:rPr>
              <a:t>РЦОИТ при ЦИК России</a:t>
            </a:r>
          </a:p>
        </p:txBody>
      </p:sp>
      <p:pic>
        <p:nvPicPr>
          <p:cNvPr id="1029" name="Picture 5" descr="C:\Users\m.medvedeva\Desktop\Тексты\Апрель 2019\a95f32ac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11910"/>
            <a:ext cx="1387589" cy="64807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27584" y="2720990"/>
            <a:ext cx="75608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для обучения членов избирательных комиссий 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и повышения правовой культуры участников избирательного процесса</a:t>
            </a:r>
          </a:p>
          <a:p>
            <a:pPr algn="ctr"/>
            <a:r>
              <a:rPr lang="ru-RU" sz="2400" b="1" dirty="0" smtClean="0">
                <a:solidFill>
                  <a:srgbClr val="0070C0"/>
                </a:solidFill>
              </a:rPr>
              <a:t>в 2019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176140"/>
            <a:chOff x="0" y="0"/>
            <a:chExt cx="9144000" cy="5176140"/>
          </a:xfrm>
        </p:grpSpPr>
        <p:pic>
          <p:nvPicPr>
            <p:cNvPr id="12" name="Picture 3" descr="C:\Users\m.medvedeva\Desktop\Тексты\Апрель 2019\9c18da761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5176140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0" y="267494"/>
              <a:ext cx="25152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267494"/>
            <a:ext cx="251520" cy="864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56965"/>
            <a:ext cx="6297109" cy="974625"/>
            <a:chOff x="0" y="156965"/>
            <a:chExt cx="6297109" cy="97462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267494"/>
              <a:ext cx="6156176" cy="72008"/>
            </a:xfrm>
            <a:prstGeom prst="rect">
              <a:avLst/>
            </a:prstGeom>
            <a:solidFill>
              <a:srgbClr val="353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267494"/>
              <a:ext cx="251520" cy="864096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857155">
              <a:off x="6009077" y="156965"/>
              <a:ext cx="288032" cy="4320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407216" y="483518"/>
            <a:ext cx="4812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chemeClr val="bg1"/>
                </a:solidFill>
              </a:rPr>
              <a:t>Учебно-методические материалы 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547664" y="3795886"/>
            <a:ext cx="19442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5" name="Стрелка вправо 44"/>
          <p:cNvSpPr/>
          <p:nvPr/>
        </p:nvSpPr>
        <p:spPr>
          <a:xfrm>
            <a:off x="773672" y="3203856"/>
            <a:ext cx="5688632" cy="1240102"/>
          </a:xfrm>
          <a:prstGeom prst="rightArrow">
            <a:avLst>
              <a:gd name="adj1" fmla="val 82251"/>
              <a:gd name="adj2" fmla="val 81713"/>
            </a:avLst>
          </a:prstGeom>
          <a:solidFill>
            <a:srgbClr val="2AB2C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Стрелка вправо 45"/>
          <p:cNvSpPr/>
          <p:nvPr/>
        </p:nvSpPr>
        <p:spPr>
          <a:xfrm>
            <a:off x="783260" y="1746637"/>
            <a:ext cx="5688632" cy="1240102"/>
          </a:xfrm>
          <a:prstGeom prst="rightArrow">
            <a:avLst>
              <a:gd name="adj1" fmla="val 82251"/>
              <a:gd name="adj2" fmla="val 81713"/>
            </a:avLst>
          </a:prstGeom>
          <a:solidFill>
            <a:srgbClr val="2498A4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773672" y="3316075"/>
            <a:ext cx="321462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Адаптированные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методические 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материалы</a:t>
            </a:r>
            <a:endParaRPr lang="ru-RU" sz="20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765284" y="2012745"/>
            <a:ext cx="29276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Типовая учебная </a:t>
            </a:r>
          </a:p>
          <a:p>
            <a:pPr>
              <a:defRPr/>
            </a:pPr>
            <a:r>
              <a:rPr lang="ru-RU" sz="2000" dirty="0" smtClean="0">
                <a:solidFill>
                  <a:schemeClr val="bg1"/>
                </a:solidFill>
                <a:latin typeface="+mn-lt"/>
                <a:cs typeface="Arial" charset="0"/>
              </a:rPr>
              <a:t>программа</a:t>
            </a:r>
            <a:endParaRPr lang="ru-RU" sz="2000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3375984" y="3454575"/>
            <a:ext cx="20601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  <a:latin typeface="+mn-lt"/>
                <a:cs typeface="Arial" charset="0"/>
              </a:rPr>
              <a:t>для </a:t>
            </a:r>
            <a:r>
              <a:rPr lang="ru-RU" i="1" dirty="0" smtClean="0">
                <a:solidFill>
                  <a:schemeClr val="bg1"/>
                </a:solidFill>
                <a:latin typeface="+mn-lt"/>
                <a:cs typeface="Arial" charset="0"/>
              </a:rPr>
              <a:t>членов ТИК </a:t>
            </a:r>
          </a:p>
          <a:p>
            <a:r>
              <a:rPr lang="ru-RU" i="1" dirty="0" smtClean="0">
                <a:solidFill>
                  <a:schemeClr val="bg1"/>
                </a:solidFill>
                <a:latin typeface="+mn-lt"/>
                <a:cs typeface="Arial" charset="0"/>
              </a:rPr>
              <a:t>и для членов УИК</a:t>
            </a:r>
            <a:endParaRPr lang="ru-RU" i="1" dirty="0">
              <a:solidFill>
                <a:schemeClr val="bg1"/>
              </a:solidFill>
              <a:latin typeface="+mn-lt"/>
              <a:cs typeface="Arial" charset="0"/>
            </a:endParaRPr>
          </a:p>
        </p:txBody>
      </p:sp>
      <p:cxnSp>
        <p:nvCxnSpPr>
          <p:cNvPr id="51" name="Прямая соединительная линия 50"/>
          <p:cNvCxnSpPr/>
          <p:nvPr/>
        </p:nvCxnSpPr>
        <p:spPr>
          <a:xfrm>
            <a:off x="539552" y="1779662"/>
            <a:ext cx="0" cy="2568435"/>
          </a:xfrm>
          <a:prstGeom prst="line">
            <a:avLst/>
          </a:prstGeom>
          <a:ln w="19050">
            <a:solidFill>
              <a:srgbClr val="3CA2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" descr="E:\Иконки\приемочная комиссия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219822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6" descr="E:\Иконки\pamphlet-icon-3775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01" y="1635646"/>
            <a:ext cx="122413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3275856" y="1923678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>
                <a:solidFill>
                  <a:schemeClr val="bg1"/>
                </a:solidFill>
              </a:rPr>
              <a:t>Пособия и тесты </a:t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>к Типовой учебной программе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176140"/>
            <a:chOff x="0" y="0"/>
            <a:chExt cx="9144000" cy="5176140"/>
          </a:xfrm>
        </p:grpSpPr>
        <p:pic>
          <p:nvPicPr>
            <p:cNvPr id="12" name="Picture 3" descr="C:\Users\m.medvedeva\Desktop\Тексты\Апрель 2019\9c18da761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5176140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0" y="267494"/>
              <a:ext cx="25152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267494"/>
            <a:ext cx="251520" cy="864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56965"/>
            <a:ext cx="6297109" cy="974625"/>
            <a:chOff x="0" y="156965"/>
            <a:chExt cx="6297109" cy="97462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267494"/>
              <a:ext cx="6156176" cy="72008"/>
            </a:xfrm>
            <a:prstGeom prst="rect">
              <a:avLst/>
            </a:prstGeom>
            <a:solidFill>
              <a:srgbClr val="353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267494"/>
              <a:ext cx="251520" cy="86409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857155">
              <a:off x="6009077" y="156965"/>
              <a:ext cx="288032" cy="4320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251520" y="316014"/>
            <a:ext cx="5632632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2800"/>
              </a:lnSpc>
            </a:pPr>
            <a:r>
              <a:rPr lang="ru-RU" sz="2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Методические материалы</a:t>
            </a:r>
          </a:p>
          <a:p>
            <a:pPr lvl="0">
              <a:lnSpc>
                <a:spcPts val="2800"/>
              </a:lnSpc>
            </a:pPr>
            <a:r>
              <a:rPr lang="ru-RU" sz="26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на сайте РЦОИТ при ЦИК России</a:t>
            </a:r>
            <a:endParaRPr lang="ru-RU" sz="2600" b="1" dirty="0" smtClean="0">
              <a:solidFill>
                <a:schemeClr val="bg1"/>
              </a:solidFill>
            </a:endParaRPr>
          </a:p>
        </p:txBody>
      </p:sp>
      <p:pic>
        <p:nvPicPr>
          <p:cNvPr id="23555" name="Picture 3" descr="C:\Users\m.medvedeva\Desktop\Тексты\Апрель 2019\библиотека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155681"/>
            <a:ext cx="2952328" cy="2352173"/>
          </a:xfrm>
          <a:prstGeom prst="rect">
            <a:avLst/>
          </a:prstGeom>
          <a:noFill/>
          <a:ln>
            <a:solidFill>
              <a:srgbClr val="004F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6" name="Picture 4" descr="C:\Users\m.medvedeva\Desktop\Тексты\Апрель 2019\библиотека 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79716"/>
            <a:ext cx="3024336" cy="1440306"/>
          </a:xfrm>
          <a:prstGeom prst="rect">
            <a:avLst/>
          </a:prstGeom>
          <a:noFill/>
          <a:ln>
            <a:solidFill>
              <a:srgbClr val="004F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9" name="Picture 7" descr="C:\Users\m.medvedeva\Desktop\Тексты\Апрель 2019\библиотека 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6136" y="2139702"/>
            <a:ext cx="3027813" cy="2808312"/>
          </a:xfrm>
          <a:prstGeom prst="rect">
            <a:avLst/>
          </a:prstGeom>
          <a:noFill/>
          <a:ln w="3175">
            <a:solidFill>
              <a:srgbClr val="004F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57" name="Picture 5" descr="C:\Users\m.medvedeva\Desktop\Тексты\Апрель 2019\библиотека 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1203598"/>
            <a:ext cx="2808312" cy="2876430"/>
          </a:xfrm>
          <a:prstGeom prst="rect">
            <a:avLst/>
          </a:prstGeom>
          <a:noFill/>
          <a:ln w="9525">
            <a:solidFill>
              <a:srgbClr val="004F8A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" name="Прямоугольник 26"/>
          <p:cNvSpPr/>
          <p:nvPr/>
        </p:nvSpPr>
        <p:spPr>
          <a:xfrm>
            <a:off x="6804248" y="1275606"/>
            <a:ext cx="165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</a:rPr>
              <a:t>rcoit.ru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7"/>
          <p:cNvGrpSpPr/>
          <p:nvPr/>
        </p:nvGrpSpPr>
        <p:grpSpPr>
          <a:xfrm>
            <a:off x="0" y="0"/>
            <a:ext cx="9144000" cy="5176140"/>
            <a:chOff x="0" y="0"/>
            <a:chExt cx="9144000" cy="5176140"/>
          </a:xfrm>
        </p:grpSpPr>
        <p:pic>
          <p:nvPicPr>
            <p:cNvPr id="12" name="Picture 3" descr="C:\Users\m.medvedeva\Desktop\Тексты\Апрель 2019\9c18da7613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5176140"/>
            </a:xfrm>
            <a:prstGeom prst="rect">
              <a:avLst/>
            </a:prstGeom>
            <a:noFill/>
          </p:spPr>
        </p:pic>
        <p:sp>
          <p:nvSpPr>
            <p:cNvPr id="13" name="Прямоугольник 12"/>
            <p:cNvSpPr/>
            <p:nvPr/>
          </p:nvSpPr>
          <p:spPr>
            <a:xfrm>
              <a:off x="0" y="267494"/>
              <a:ext cx="251520" cy="864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0" y="267494"/>
            <a:ext cx="251520" cy="8640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2"/>
          <p:cNvGrpSpPr/>
          <p:nvPr/>
        </p:nvGrpSpPr>
        <p:grpSpPr>
          <a:xfrm>
            <a:off x="0" y="156965"/>
            <a:ext cx="6297109" cy="974625"/>
            <a:chOff x="0" y="156965"/>
            <a:chExt cx="6297109" cy="974625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0" y="267494"/>
              <a:ext cx="6156176" cy="72008"/>
            </a:xfrm>
            <a:prstGeom prst="rect">
              <a:avLst/>
            </a:prstGeom>
            <a:solidFill>
              <a:srgbClr val="3531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0" y="267494"/>
              <a:ext cx="251520" cy="864096"/>
            </a:xfrm>
            <a:prstGeom prst="rect">
              <a:avLst/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Равнобедренный треугольник 25"/>
            <p:cNvSpPr/>
            <p:nvPr/>
          </p:nvSpPr>
          <p:spPr>
            <a:xfrm rot="857155">
              <a:off x="6009077" y="156965"/>
              <a:ext cx="288032" cy="432048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1363962" y="411510"/>
            <a:ext cx="32919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solidFill>
                  <a:schemeClr val="bg1"/>
                </a:solidFill>
                <a:sym typeface="Wingdings" panose="05000000000000000000" pitchFamily="2" charset="2"/>
              </a:rPr>
              <a:t>Памятки  и плакаты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pic>
        <p:nvPicPr>
          <p:cNvPr id="30" name="Picture 5" descr="C:\Users\m.medvedeva\Desktop\Тексты\Март 2019\СП 2018\Полиграфия\2019-03-06_10-17-1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707654"/>
            <a:ext cx="969809" cy="1532128"/>
          </a:xfrm>
          <a:prstGeom prst="rect">
            <a:avLst/>
          </a:prstGeom>
          <a:noFill/>
        </p:spPr>
      </p:pic>
      <p:pic>
        <p:nvPicPr>
          <p:cNvPr id="31" name="Picture 10" descr="C:\Users\m.medvedeva\Desktop\Тексты\Март 2019\СП 2018\Памятки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7854"/>
            <a:ext cx="1080120" cy="1549645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12" descr="C:\Users\m.medvedeva\Desktop\Тексты\Март 2019\СП 2018\Памятки\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363838"/>
            <a:ext cx="1053998" cy="1512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2" name="Picture 4" descr="http://dl3.joxi.net/drive/2019/04/16/0019/2302/1263870/70/2d808e32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1203598"/>
            <a:ext cx="2376264" cy="337416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4" name="Picture 6" descr="http://dl4.joxi.net/drive/2019/04/16/0019/2302/1263870/70/d9738c7e4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9" y="1203599"/>
            <a:ext cx="2402571" cy="33843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4" name="Прямоугольник 33"/>
          <p:cNvSpPr/>
          <p:nvPr/>
        </p:nvSpPr>
        <p:spPr>
          <a:xfrm>
            <a:off x="323528" y="1122879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Пример оформления памяток  </a:t>
            </a:r>
          </a:p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 плакатов в едином стиле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36" name="Прямая соединительная линия 35"/>
          <p:cNvCxnSpPr>
            <a:stCxn id="34" idx="3"/>
          </p:cNvCxnSpPr>
          <p:nvPr/>
        </p:nvCxnSpPr>
        <p:spPr>
          <a:xfrm>
            <a:off x="3707904" y="1415267"/>
            <a:ext cx="0" cy="323600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4355976" y="4659982"/>
            <a:ext cx="44908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Обновленные памятки наблюдателю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8" name="Picture 9" descr="C:\Users\m.medvedeva\Desktop\Тексты\Март 2019\СП 2018\Основы подсчета голосов.png"/>
          <p:cNvPicPr>
            <a:picLocks noChangeAspect="1" noChangeArrowheads="1"/>
          </p:cNvPicPr>
          <p:nvPr/>
        </p:nvPicPr>
        <p:blipFill>
          <a:blip r:embed="rId8" cstate="print"/>
          <a:srcRect l="1838" t="7461" r="12131" b="16786"/>
          <a:stretch>
            <a:fillRect/>
          </a:stretch>
        </p:blipFill>
        <p:spPr bwMode="auto">
          <a:xfrm>
            <a:off x="1259632" y="1707654"/>
            <a:ext cx="2282276" cy="158417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083322" y="0"/>
            <a:ext cx="6912768" cy="1102519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j-ea"/>
                <a:cs typeface="+mj-cs"/>
              </a:rPr>
              <a:t>Интерактивный рабочий блокнот </a:t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j-ea"/>
                <a:cs typeface="+mj-cs"/>
              </a:rPr>
            </a:b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j-ea"/>
                <a:cs typeface="+mj-cs"/>
              </a:rPr>
              <a:t>участковой избирательной комиссии</a:t>
            </a: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Franklin Gothic Demi Cond" pitchFamily="34" charset="0"/>
                <a:ea typeface="+mj-ea"/>
                <a:cs typeface="+mj-cs"/>
              </a:rPr>
              <a:t/>
            </a:r>
            <a:b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Franklin Gothic Demi Cond" pitchFamily="34" charset="0"/>
                <a:ea typeface="+mj-ea"/>
                <a:cs typeface="+mj-cs"/>
              </a:rPr>
            </a:br>
            <a:endParaRPr kumimoji="0" lang="ru-RU" sz="3500" b="1" i="0" u="none" strike="noStrike" kern="1200" cap="none" spc="0" normalizeH="0" baseline="0" noProof="0" dirty="0">
              <a:ln>
                <a:noFill/>
              </a:ln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7282" y="1198880"/>
            <a:ext cx="68407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dirty="0" smtClean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</a:rPr>
              <a:t>Цели и задачи</a:t>
            </a:r>
            <a:endParaRPr lang="ru-RU" sz="3000" dirty="0">
              <a:solidFill>
                <a:schemeClr val="accent6">
                  <a:lumMod val="50000"/>
                </a:schemeClr>
              </a:solidFill>
            </a:endParaRPr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550146" y="1945682"/>
            <a:ext cx="7875752" cy="708233"/>
            <a:chOff x="1238" y="1926"/>
            <a:chExt cx="3239" cy="455"/>
          </a:xfrm>
        </p:grpSpPr>
        <p:sp>
          <p:nvSpPr>
            <p:cNvPr id="5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" name="Rectangle 9"/>
            <p:cNvSpPr>
              <a:spLocks noChangeArrowheads="1"/>
            </p:cNvSpPr>
            <p:nvPr/>
          </p:nvSpPr>
          <p:spPr bwMode="gray">
            <a:xfrm rot="3419336">
              <a:off x="1220" y="2014"/>
              <a:ext cx="336" cy="300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" name="Text Box 10"/>
            <p:cNvSpPr txBox="1">
              <a:spLocks noChangeArrowheads="1"/>
            </p:cNvSpPr>
            <p:nvPr/>
          </p:nvSpPr>
          <p:spPr bwMode="gray">
            <a:xfrm>
              <a:off x="1631" y="1926"/>
              <a:ext cx="2846" cy="4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latin typeface="Franklin Gothic Demi Cond" pitchFamily="34" charset="0"/>
                </a:rPr>
                <a:t>Перевод текстового формат описания действий комиссий в удобный  визуализированный справочный материал</a:t>
              </a:r>
              <a:endParaRPr lang="en-US" sz="2000" dirty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</a:endParaRPr>
            </a:p>
          </p:txBody>
        </p:sp>
        <p:sp>
          <p:nvSpPr>
            <p:cNvPr id="8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16" cy="2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ru-RU" sz="24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1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12"/>
          <p:cNvGrpSpPr>
            <a:grpSpLocks/>
          </p:cNvGrpSpPr>
          <p:nvPr/>
        </p:nvGrpSpPr>
        <p:grpSpPr bwMode="auto">
          <a:xfrm>
            <a:off x="550146" y="3021442"/>
            <a:ext cx="8034267" cy="707742"/>
            <a:chOff x="1249" y="2608"/>
            <a:chExt cx="3285" cy="394"/>
          </a:xfrm>
        </p:grpSpPr>
        <p:sp>
          <p:nvSpPr>
            <p:cNvPr id="10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gray">
            <a:xfrm rot="3419336">
              <a:off x="1246" y="2654"/>
              <a:ext cx="295" cy="289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 Box 15"/>
            <p:cNvSpPr txBox="1">
              <a:spLocks noChangeArrowheads="1"/>
            </p:cNvSpPr>
            <p:nvPr/>
          </p:nvSpPr>
          <p:spPr bwMode="gray">
            <a:xfrm>
              <a:off x="1643" y="2608"/>
              <a:ext cx="2891" cy="3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just"/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latin typeface="Franklin Gothic Demi Cond" pitchFamily="34" charset="0"/>
                </a:rPr>
                <a:t>Упрощение в оформлении документов.  </a:t>
              </a:r>
            </a:p>
            <a:p>
              <a:pPr algn="just"/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latin typeface="Franklin Gothic Demi Cond" pitchFamily="34" charset="0"/>
                </a:rPr>
                <a:t>Формирование шаблонов типовых документов и их предзаполнение</a:t>
              </a:r>
              <a:endParaRPr lang="en-US" sz="2000" dirty="0" smtClean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</a:endParaRPr>
            </a:p>
          </p:txBody>
        </p:sp>
        <p:sp>
          <p:nvSpPr>
            <p:cNvPr id="13" name="Text Box 16"/>
            <p:cNvSpPr txBox="1">
              <a:spLocks noChangeArrowheads="1"/>
            </p:cNvSpPr>
            <p:nvPr/>
          </p:nvSpPr>
          <p:spPr bwMode="gray">
            <a:xfrm>
              <a:off x="1346" y="2686"/>
              <a:ext cx="146" cy="2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2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567217" y="4107773"/>
            <a:ext cx="7853756" cy="707603"/>
            <a:chOff x="1244" y="3218"/>
            <a:chExt cx="3220" cy="386"/>
          </a:xfrm>
        </p:grpSpPr>
        <p:sp>
          <p:nvSpPr>
            <p:cNvPr id="15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gray">
            <a:xfrm rot="3419336">
              <a:off x="1251" y="3243"/>
              <a:ext cx="288" cy="301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Text Box 20"/>
            <p:cNvSpPr txBox="1">
              <a:spLocks noChangeArrowheads="1"/>
            </p:cNvSpPr>
            <p:nvPr/>
          </p:nvSpPr>
          <p:spPr bwMode="gray">
            <a:xfrm>
              <a:off x="1645" y="3218"/>
              <a:ext cx="1951" cy="3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/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latin typeface="Franklin Gothic Demi Cond" pitchFamily="34" charset="0"/>
                </a:rPr>
                <a:t>Планирование  действий.</a:t>
              </a:r>
            </a:p>
            <a:p>
              <a:pPr algn="just"/>
              <a:r>
                <a:rPr lang="ru-RU" sz="2000" dirty="0" smtClean="0">
                  <a:solidFill>
                    <a:schemeClr val="accent6">
                      <a:lumMod val="50000"/>
                    </a:schemeClr>
                  </a:solidFill>
                  <a:latin typeface="Franklin Gothic Demi Cond" pitchFamily="34" charset="0"/>
                </a:rPr>
                <a:t>Повышение уровня организации работы УИК</a:t>
              </a:r>
              <a:endParaRPr lang="en-US" sz="2000" dirty="0" smtClean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</a:endParaRPr>
            </a:p>
          </p:txBody>
        </p:sp>
        <p:sp>
          <p:nvSpPr>
            <p:cNvPr id="18" name="Text Box 21"/>
            <p:cNvSpPr txBox="1">
              <a:spLocks noChangeArrowheads="1"/>
            </p:cNvSpPr>
            <p:nvPr/>
          </p:nvSpPr>
          <p:spPr bwMode="gray">
            <a:xfrm>
              <a:off x="1335" y="3277"/>
              <a:ext cx="15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</a:rPr>
                <a:t>3</a:t>
              </a:r>
            </a:p>
          </p:txBody>
        </p:sp>
      </p:grp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/>
          <p:cNvSpPr>
            <a:spLocks noChangeArrowheads="1"/>
          </p:cNvSpPr>
          <p:nvPr/>
        </p:nvSpPr>
        <p:spPr bwMode="gray">
          <a:xfrm>
            <a:off x="1308736" y="1164688"/>
            <a:ext cx="6653213" cy="858440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4"/>
          <p:cNvSpPr>
            <a:spLocks noChangeArrowheads="1"/>
          </p:cNvSpPr>
          <p:nvPr/>
        </p:nvSpPr>
        <p:spPr bwMode="gray">
          <a:xfrm>
            <a:off x="1311911" y="2352613"/>
            <a:ext cx="6653213" cy="1335851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4" name="AutoShape 5"/>
          <p:cNvSpPr>
            <a:spLocks noChangeArrowheads="1"/>
          </p:cNvSpPr>
          <p:nvPr/>
        </p:nvSpPr>
        <p:spPr bwMode="gray">
          <a:xfrm>
            <a:off x="1316673" y="4041238"/>
            <a:ext cx="6653212" cy="77390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69804"/>
                  <a:invGamma/>
                </a:scheme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gray">
          <a:xfrm flipV="1">
            <a:off x="1483361" y="1855250"/>
            <a:ext cx="6397625" cy="496490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2">
                  <a:alpha val="39999"/>
                </a:schemeClr>
              </a:gs>
              <a:gs pos="100000">
                <a:schemeClr val="accent2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 flipV="1">
            <a:off x="1386523" y="696613"/>
            <a:ext cx="6502400" cy="498872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accent1">
                  <a:alpha val="39999"/>
                </a:schemeClr>
              </a:gs>
              <a:gs pos="100000">
                <a:schemeClr val="accent1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gray">
          <a:xfrm flipV="1">
            <a:off x="1435736" y="3409096"/>
            <a:ext cx="6475413" cy="498872"/>
          </a:xfrm>
          <a:custGeom>
            <a:avLst/>
            <a:gdLst>
              <a:gd name="G0" fmla="+- 3813 0 0"/>
              <a:gd name="G1" fmla="+- 21600 0 3813"/>
              <a:gd name="G2" fmla="*/ 3813 1 2"/>
              <a:gd name="G3" fmla="+- 21600 0 G2"/>
              <a:gd name="G4" fmla="+/ 3813 21600 2"/>
              <a:gd name="G5" fmla="+/ G1 0 2"/>
              <a:gd name="G6" fmla="*/ 21600 21600 3813"/>
              <a:gd name="G7" fmla="*/ G6 1 2"/>
              <a:gd name="G8" fmla="+- 21600 0 G7"/>
              <a:gd name="G9" fmla="*/ 21600 1 2"/>
              <a:gd name="G10" fmla="+- 3813 0 G9"/>
              <a:gd name="G11" fmla="?: G10 G8 0"/>
              <a:gd name="G12" fmla="?: G10 G7 21600"/>
              <a:gd name="T0" fmla="*/ 19693 w 21600"/>
              <a:gd name="T1" fmla="*/ 10800 h 21600"/>
              <a:gd name="T2" fmla="*/ 10800 w 21600"/>
              <a:gd name="T3" fmla="*/ 21600 h 21600"/>
              <a:gd name="T4" fmla="*/ 1907 w 21600"/>
              <a:gd name="T5" fmla="*/ 10800 h 21600"/>
              <a:gd name="T6" fmla="*/ 10800 w 21600"/>
              <a:gd name="T7" fmla="*/ 0 h 21600"/>
              <a:gd name="T8" fmla="*/ 3707 w 21600"/>
              <a:gd name="T9" fmla="*/ 3707 h 21600"/>
              <a:gd name="T10" fmla="*/ 17893 w 21600"/>
              <a:gd name="T11" fmla="*/ 17893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3813" y="21600"/>
                </a:lnTo>
                <a:lnTo>
                  <a:pt x="17787" y="21600"/>
                </a:lnTo>
                <a:lnTo>
                  <a:pt x="21600" y="0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39999"/>
                </a:schemeClr>
              </a:gs>
              <a:gs pos="100000">
                <a:schemeClr val="hlink">
                  <a:gamma/>
                  <a:tint val="0"/>
                  <a:invGamma/>
                  <a:alpha val="0"/>
                </a:schemeClr>
              </a:gs>
            </a:gsLst>
            <a:lin ang="540000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" name="Picture 9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65885" y="1196834"/>
            <a:ext cx="674688" cy="431006"/>
          </a:xfrm>
          <a:prstGeom prst="rect">
            <a:avLst/>
          </a:prstGeom>
          <a:noFill/>
        </p:spPr>
      </p:pic>
      <p:pic>
        <p:nvPicPr>
          <p:cNvPr id="9" name="Picture 10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62711" y="2392221"/>
            <a:ext cx="676275" cy="429816"/>
          </a:xfrm>
          <a:prstGeom prst="rect">
            <a:avLst/>
          </a:prstGeom>
          <a:noFill/>
        </p:spPr>
      </p:pic>
      <p:pic>
        <p:nvPicPr>
          <p:cNvPr id="10" name="Picture 11" descr="Picture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1364299" y="4072194"/>
            <a:ext cx="674687" cy="429816"/>
          </a:xfrm>
          <a:prstGeom prst="rect">
            <a:avLst/>
          </a:prstGeom>
          <a:noFill/>
        </p:spPr>
      </p:pic>
      <p:sp>
        <p:nvSpPr>
          <p:cNvPr id="11" name="AutoShape 12"/>
          <p:cNvSpPr>
            <a:spLocks noChangeArrowheads="1"/>
          </p:cNvSpPr>
          <p:nvPr/>
        </p:nvSpPr>
        <p:spPr bwMode="gray">
          <a:xfrm>
            <a:off x="1796098" y="797560"/>
            <a:ext cx="5791200" cy="539767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gray">
          <a:xfrm>
            <a:off x="1796098" y="2201721"/>
            <a:ext cx="5791200" cy="3429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gray">
          <a:xfrm>
            <a:off x="1819817" y="3864390"/>
            <a:ext cx="5791200" cy="3429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gray">
          <a:xfrm>
            <a:off x="1493183" y="1406329"/>
            <a:ext cx="6019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600" b="1" dirty="0" smtClean="0">
                <a:solidFill>
                  <a:srgbClr val="FEFFFF"/>
                </a:solidFill>
              </a:rPr>
              <a:t> Единый подход к оформлению документации</a:t>
            </a:r>
          </a:p>
          <a:p>
            <a:pPr eaLnBrk="0" hangingPunct="0">
              <a:buFontTx/>
              <a:buChar char="-"/>
            </a:pPr>
            <a:r>
              <a:rPr lang="ru-RU" sz="1600" dirty="0" smtClean="0">
                <a:solidFill>
                  <a:srgbClr val="FEFFFF"/>
                </a:solidFill>
              </a:rPr>
              <a:t> </a:t>
            </a:r>
            <a:r>
              <a:rPr lang="ru-RU" sz="1600" b="1" dirty="0" smtClean="0">
                <a:solidFill>
                  <a:srgbClr val="FEFFFF"/>
                </a:solidFill>
              </a:rPr>
              <a:t>Единый подход к организации работы УИК</a:t>
            </a:r>
            <a:endParaRPr lang="en-US" sz="1600" b="1" dirty="0">
              <a:solidFill>
                <a:srgbClr val="FEFFFF"/>
              </a:solidFill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gray">
          <a:xfrm>
            <a:off x="1490008" y="2662494"/>
            <a:ext cx="6480720" cy="103105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>
                <a:solidFill>
                  <a:srgbClr val="FEFFFF"/>
                </a:solidFill>
              </a:rPr>
              <a:t>- </a:t>
            </a:r>
            <a:r>
              <a:rPr lang="ru-RU" sz="1500" b="1" dirty="0" smtClean="0">
                <a:solidFill>
                  <a:srgbClr val="FEFFFF"/>
                </a:solidFill>
              </a:rPr>
              <a:t>Требования к техническим средствам не выше, чем для используемых при приеме заявление по месту нахождения и применении технологии  изготовления протоколов УИК об итогах голосования с машиночитаемым кодом</a:t>
            </a:r>
            <a:endParaRPr lang="en-US" sz="1500" dirty="0">
              <a:solidFill>
                <a:srgbClr val="FEFFFF"/>
              </a:solidFill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gray">
          <a:xfrm>
            <a:off x="1490008" y="4221079"/>
            <a:ext cx="601980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buFontTx/>
              <a:buChar char="-"/>
            </a:pPr>
            <a:r>
              <a:rPr lang="ru-RU" sz="1600" b="1" dirty="0" smtClean="0">
                <a:solidFill>
                  <a:srgbClr val="FEFFFF"/>
                </a:solidFill>
              </a:rPr>
              <a:t> Интуитивно понятный интерфейс</a:t>
            </a:r>
          </a:p>
          <a:p>
            <a:pPr eaLnBrk="0" hangingPunct="0">
              <a:buFontTx/>
              <a:buChar char="-"/>
            </a:pPr>
            <a:r>
              <a:rPr lang="ru-RU" sz="1600" b="1" dirty="0" smtClean="0">
                <a:solidFill>
                  <a:srgbClr val="FEFFFF"/>
                </a:solidFill>
              </a:rPr>
              <a:t> Сохранение стилистики оформления УМК</a:t>
            </a: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gray">
          <a:xfrm>
            <a:off x="1807503" y="767080"/>
            <a:ext cx="576064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b="1" dirty="0" smtClean="0">
                <a:solidFill>
                  <a:schemeClr val="accent1"/>
                </a:solidFill>
              </a:rPr>
              <a:t>Максимальное единообразие на всех избирательных кампаниях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gray">
          <a:xfrm>
            <a:off x="1416095" y="2186345"/>
            <a:ext cx="655272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500" b="1" dirty="0" smtClean="0">
                <a:solidFill>
                  <a:schemeClr val="accent2"/>
                </a:solidFill>
              </a:rPr>
              <a:t>Минимальные требования к техническому обеспечению</a:t>
            </a:r>
            <a:endParaRPr lang="en-US" sz="1500" b="1" dirty="0">
              <a:solidFill>
                <a:schemeClr val="accent2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gray">
          <a:xfrm>
            <a:off x="2173923" y="3853198"/>
            <a:ext cx="5029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1500" b="1" dirty="0" smtClean="0">
                <a:solidFill>
                  <a:schemeClr val="hlink"/>
                </a:solidFill>
              </a:rPr>
              <a:t>Максимальное удобство интерфейса</a:t>
            </a:r>
            <a:endParaRPr lang="en-US" sz="1500" b="1" dirty="0">
              <a:solidFill>
                <a:schemeClr val="hlink"/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331403" y="-45939"/>
            <a:ext cx="4915872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j-ea"/>
                <a:cs typeface="Times New Roman" pitchFamily="18" charset="0"/>
              </a:rPr>
              <a:t>Принципы подхода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j-ea"/>
                <a:cs typeface="+mj-cs"/>
              </a:rPr>
              <a:t/>
            </a:r>
            <a:b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j-ea"/>
                <a:cs typeface="+mj-cs"/>
              </a:rPr>
            </a:br>
            <a:endParaRPr kumimoji="0" lang="ru-RU" sz="4400" b="1" i="0" u="none" strike="noStrike" kern="1200" cap="none" spc="0" normalizeH="0" baseline="0" noProof="0" dirty="0">
              <a:ln>
                <a:noFill/>
              </a:ln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296180"/>
            <a:ext cx="8788675" cy="359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228673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</a:rPr>
              <a:t>Импортирование данных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548" y="1304853"/>
            <a:ext cx="8865949" cy="362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611560" y="195486"/>
            <a:ext cx="8028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</a:rPr>
              <a:t>Основные функции и возможности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1302501"/>
            <a:ext cx="8784976" cy="359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467544" y="249492"/>
            <a:ext cx="83529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</a:rPr>
              <a:t>Библиотека шаблонов и документов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-156366"/>
            <a:ext cx="885698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</a:rPr>
              <a:t>Напоминания. Уведомления. Справочный материал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75606"/>
            <a:ext cx="8712000" cy="35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7517" y="1309225"/>
            <a:ext cx="8712000" cy="356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515" y="1347899"/>
            <a:ext cx="8712000" cy="356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3" y="1449658"/>
            <a:ext cx="8712000" cy="3515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34415" y="68581"/>
          <a:ext cx="6966585" cy="50749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529578" y="1960880"/>
            <a:ext cx="2002542" cy="957955"/>
          </a:xfrm>
          <a:prstGeom prst="rect">
            <a:avLst/>
          </a:prstGeom>
          <a:noFill/>
        </p:spPr>
        <p:txBody>
          <a:bodyPr wrap="square" lIns="34290" tIns="17145" rIns="34290" bIns="17145">
            <a:spAutoFit/>
          </a:bodyPr>
          <a:lstStyle/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pc="-15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  <a:ea typeface="+mn-ea"/>
                <a:cs typeface="Times New Roman" pitchFamily="18" charset="0"/>
              </a:rPr>
              <a:t>ТИК, </a:t>
            </a:r>
          </a:p>
          <a:p>
            <a:pPr algn="ctr" defTabSz="6856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b="1" spc="-15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  <a:ea typeface="+mn-ea"/>
                <a:cs typeface="Times New Roman" pitchFamily="18" charset="0"/>
              </a:rPr>
              <a:t>органы МСУ</a:t>
            </a:r>
            <a:endParaRPr lang="en-US" sz="3000" b="1" spc="-15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275606"/>
            <a:ext cx="8856984" cy="3625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115616" y="151098"/>
            <a:ext cx="68407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</a:rPr>
              <a:t>Режим обучения</a:t>
            </a:r>
            <a:endParaRPr lang="ru-RU" sz="4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07315" y="1209040"/>
          <a:ext cx="4031067" cy="266162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34645"/>
                <a:gridCol w="929640"/>
                <a:gridCol w="860752"/>
                <a:gridCol w="953015"/>
                <a:gridCol w="953015"/>
              </a:tblGrid>
              <a:tr h="513083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smtClean="0">
                          <a:latin typeface="Franklin Gothic Demi Cond" pitchFamily="34" charset="0"/>
                          <a:cs typeface="Times New Roman" pitchFamily="18" charset="0"/>
                        </a:rPr>
                        <a:t>№ </a:t>
                      </a:r>
                      <a:r>
                        <a:rPr lang="ru-RU" sz="800" b="1" dirty="0">
                          <a:latin typeface="Franklin Gothic Demi Cond" pitchFamily="34" charset="0"/>
                          <a:cs typeface="Times New Roman" pitchFamily="18" charset="0"/>
                        </a:rPr>
                        <a:t>п/</a:t>
                      </a:r>
                      <a:r>
                        <a:rPr lang="ru-RU" sz="800" b="1" dirty="0" err="1">
                          <a:latin typeface="Franklin Gothic Demi Cond" pitchFamily="34" charset="0"/>
                          <a:cs typeface="Times New Roman" pitchFamily="18" charset="0"/>
                        </a:rPr>
                        <a:t>п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Franklin Gothic Demi Cond" pitchFamily="34" charset="0"/>
                          <a:cs typeface="Times New Roman" pitchFamily="18" charset="0"/>
                        </a:rPr>
                        <a:t>Вид технологического оборудования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Franklin Gothic Demi Cond" pitchFamily="34" charset="0"/>
                          <a:cs typeface="Times New Roman" pitchFamily="18" charset="0"/>
                        </a:rPr>
                        <a:t>Количество единиц технологического оборудования для оснащения избирательных участков, участков референдума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0105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Franklin Gothic Demi Cond" pitchFamily="34" charset="0"/>
                          <a:cs typeface="Times New Roman" pitchFamily="18" charset="0"/>
                        </a:rPr>
                        <a:t>с числом избирателей, участников референдума до 1000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Franklin Gothic Demi Cond" pitchFamily="34" charset="0"/>
                          <a:cs typeface="Times New Roman" pitchFamily="18" charset="0"/>
                        </a:rPr>
                        <a:t>с числом избирателей, участников референдума от 1001 до 2000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Franklin Gothic Demi Cond" pitchFamily="34" charset="0"/>
                          <a:cs typeface="Times New Roman" pitchFamily="18" charset="0"/>
                        </a:rPr>
                        <a:t>с числом избирателей, участников референдума более 2000</a:t>
                      </a:r>
                      <a:endParaRPr lang="ru-RU" sz="800" b="1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</a:tr>
              <a:tr h="2977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Franklin Gothic Demi Cond" pitchFamily="34" charset="0"/>
                          <a:cs typeface="Times New Roman" pitchFamily="18" charset="0"/>
                        </a:rPr>
                        <a:t>1</a:t>
                      </a:r>
                      <a:endParaRPr lang="ru-RU" sz="800" b="1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Franklin Gothic Demi Cond" pitchFamily="34" charset="0"/>
                          <a:cs typeface="Times New Roman" pitchFamily="18" charset="0"/>
                        </a:rPr>
                        <a:t>Кабины для голосования</a:t>
                      </a:r>
                      <a:endParaRPr lang="ru-RU" sz="800" b="1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Franklin Gothic Demi Cond" pitchFamily="34" charset="0"/>
                          <a:cs typeface="Times New Roman" pitchFamily="18" charset="0"/>
                        </a:rPr>
                        <a:t>не менее 1</a:t>
                      </a:r>
                      <a:endParaRPr lang="ru-RU" sz="800" b="1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Franklin Gothic Demi Cond" pitchFamily="34" charset="0"/>
                          <a:cs typeface="Times New Roman" pitchFamily="18" charset="0"/>
                        </a:rPr>
                        <a:t>не менее 2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Franklin Gothic Demi Cond" pitchFamily="34" charset="0"/>
                          <a:cs typeface="Times New Roman" pitchFamily="18" charset="0"/>
                        </a:rPr>
                        <a:t>не менее 3</a:t>
                      </a:r>
                      <a:endParaRPr lang="ru-RU" sz="800" b="1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</a:tr>
              <a:tr h="9450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Franklin Gothic Demi Cond" pitchFamily="34" charset="0"/>
                          <a:cs typeface="Times New Roman" pitchFamily="18" charset="0"/>
                        </a:rPr>
                        <a:t>2</a:t>
                      </a:r>
                      <a:endParaRPr lang="ru-RU" sz="800" b="1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Franklin Gothic Demi Cond" pitchFamily="34" charset="0"/>
                          <a:cs typeface="Times New Roman" pitchFamily="18" charset="0"/>
                        </a:rPr>
                        <a:t>Ящики для голосования (стационарные)</a:t>
                      </a:r>
                      <a:endParaRPr lang="ru-RU" sz="800" b="1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Franklin Gothic Demi Cond" pitchFamily="34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Franklin Gothic Demi Cond" pitchFamily="34" charset="0"/>
                          <a:cs typeface="Times New Roman" pitchFamily="18" charset="0"/>
                        </a:rPr>
                        <a:t>(при совмещении дней голосования на выборах (референдумах) - не менее 1)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Franklin Gothic Demi Cond" pitchFamily="34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Franklin Gothic Demi Cond" pitchFamily="34" charset="0"/>
                          <a:cs typeface="Times New Roman" pitchFamily="18" charset="0"/>
                        </a:rPr>
                        <a:t>(при совмещении дней голосования на выборах (референдумах) - не менее 2)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Franklin Gothic Demi Cond" pitchFamily="34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Franklin Gothic Demi Cond" pitchFamily="34" charset="0"/>
                          <a:cs typeface="Times New Roman" pitchFamily="18" charset="0"/>
                        </a:rPr>
                        <a:t>(при совмещении дней голосования на выборах (референдумах) - не менее 3)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009" marR="33009" marT="54306" marB="54306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82440" y="1209040"/>
          <a:ext cx="4737735" cy="1806576"/>
        </p:xfrm>
        <a:graphic>
          <a:graphicData uri="http://schemas.openxmlformats.org/drawingml/2006/table">
            <a:tbl>
              <a:tblPr>
                <a:tableStyleId>{0505E3EF-67EA-436B-97B2-0124C06EBD24}</a:tableStyleId>
              </a:tblPr>
              <a:tblGrid>
                <a:gridCol w="269240"/>
                <a:gridCol w="1310640"/>
                <a:gridCol w="1082040"/>
                <a:gridCol w="944880"/>
                <a:gridCol w="1130935"/>
              </a:tblGrid>
              <a:tr h="48574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Franklin Gothic Demi Cond" pitchFamily="34" charset="0"/>
                        </a:rPr>
                        <a:t>№ </a:t>
                      </a:r>
                      <a:r>
                        <a:rPr lang="ru-RU" sz="800" dirty="0">
                          <a:latin typeface="Franklin Gothic Demi Cond" pitchFamily="34" charset="0"/>
                        </a:rPr>
                        <a:t>п/</a:t>
                      </a:r>
                      <a:r>
                        <a:rPr lang="ru-RU" sz="800" dirty="0" err="1">
                          <a:latin typeface="Franklin Gothic Demi Cond" pitchFamily="34" charset="0"/>
                        </a:rPr>
                        <a:t>п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65" marR="30265" marT="49791" marB="49791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Franklin Gothic Demi Cond" pitchFamily="34" charset="0"/>
                        </a:rPr>
                        <a:t>Вид технологического оборудования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65" marR="30265" marT="49791" marB="49791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Franklin Gothic Demi Cond" pitchFamily="34" charset="0"/>
                        </a:rPr>
                        <a:t>Максимальное количество единиц технологического оборудования для оснащения избирательных участков, участков референдума для голосования в день голосования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65" marR="30265" marT="49791" marB="49791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218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Franklin Gothic Demi Cond" pitchFamily="34" charset="0"/>
                        </a:rPr>
                        <a:t>с числом избирателей, участников референдума до 501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65" marR="30265" marT="49791" marB="497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Franklin Gothic Demi Cond" pitchFamily="34" charset="0"/>
                        </a:rPr>
                        <a:t>с числом избирателей, участников референдума от 501 до 1001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65" marR="30265" marT="49791" marB="497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Franklin Gothic Demi Cond" pitchFamily="34" charset="0"/>
                        </a:rPr>
                        <a:t>с числом избирателей, участников референдума более 1000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65" marR="30265" marT="49791" marB="49791"/>
                </a:tc>
              </a:tr>
              <a:tr h="4857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Franklin Gothic Demi Cond" pitchFamily="34" charset="0"/>
                        </a:rPr>
                        <a:t>1</a:t>
                      </a:r>
                      <a:endParaRPr lang="ru-RU" sz="800" b="1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65" marR="30265" marT="49791" marB="497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Franklin Gothic Demi Cond" pitchFamily="34" charset="0"/>
                        </a:rPr>
                        <a:t>Переносные ящики для голосования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65" marR="30265" marT="49791" marB="497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Franklin Gothic Demi Cond" pitchFamily="34" charset="0"/>
                        </a:rPr>
                        <a:t>1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Times New Roman" pitchFamily="18" charset="0"/>
                          <a:cs typeface="Arial" pitchFamily="34" charset="0"/>
                        </a:rPr>
                        <a:t>&lt;*&gt;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65" marR="30265" marT="49791" marB="497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Franklin Gothic Demi Cond" pitchFamily="34" charset="0"/>
                        </a:rPr>
                        <a:t>2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Times New Roman" pitchFamily="18" charset="0"/>
                          <a:cs typeface="Arial" pitchFamily="34" charset="0"/>
                        </a:rPr>
                        <a:t>&lt;*&gt;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65" marR="30265" marT="49791" marB="49791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Franklin Gothic Demi Cond" pitchFamily="34" charset="0"/>
                        </a:rPr>
                        <a:t>3 </a:t>
                      </a: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Franklin Gothic Demi" pitchFamily="34" charset="0"/>
                          <a:ea typeface="Times New Roman" pitchFamily="18" charset="0"/>
                          <a:cs typeface="Arial" pitchFamily="34" charset="0"/>
                        </a:rPr>
                        <a:t>&lt;*&gt;</a:t>
                      </a:r>
                      <a:endParaRPr lang="ru-RU" sz="800" b="1" dirty="0">
                        <a:latin typeface="Franklin Gothic Demi Cond" pitchFamily="34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0265" marR="30265" marT="49791" marB="49791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155" y="0"/>
            <a:ext cx="90297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ПОСТАНОВЛЕНИЕ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29 января 2014 г. N 214/1405-6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НОРМАТИВАХ ТЕХНОЛОГИЧЕСКОГО ОБОРУДОВАНИЯ ДЛЯ УЧАСТКОВЫХ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КОМИССИЙ ПРИ ПРОВЕДЕНИИ ВЫБОРОВ, РЕФЕРЕНДУМОВ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РОССИЙСКОЙ ФЕДЕРАЦИИ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 ред. Постановления ЦИК России от 02.03.2018 №146/1215-7)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272281" y="3062068"/>
            <a:ext cx="4844414" cy="2339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&lt;*&gt; Количество переносных ящиков может быть увеличено не более чем на 1 решением соответствующей комиссии в случаях, указанных в пункте 8.1 статьи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 66 Ф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едерального закона "Об основных гарантиях избирательных прав и права на участие в референдуме граждан Российской Федерации".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Franklin Gothic Demi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Количество переносных ящиков для голосования для каждой участковой комиссии при проведении голосования вне помещения для голосования определяется решением непосредственно вышестоящей комиссии, а если при проведении выборов в органы местного самоуправления, местного референдума территория единого избирательного округа, округа референдума совпадает с территорией избирательного участка, участка референдума, - решением участковой комиссии. В случае совмещения дней голосования на выборах и (или) референдумах разных уровней решение принимается комиссией, участвующей в подготовке и проведении выборов (референдума) более высокого уровня.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Franklin Gothic Demi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Franklin Gothic Demi" pitchFamily="34" charset="0"/>
                <a:ea typeface="Times New Roman" pitchFamily="18" charset="0"/>
                <a:cs typeface="Arial" pitchFamily="34" charset="0"/>
              </a:rPr>
              <a:t>При совмещении дней голосования на выборах (референдумах) информация о количестве стационарных ящиков для голосования, используемых на избирательном участке, участке референдума, подписывается председателем комиссии и размещается на информационном стенде в помещении для голосования.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Franklin Gothic Demi" pitchFamily="34" charset="0"/>
              <a:cs typeface="Arial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http://fotki.ykt.ru/albums/userpics/36416/exclamation_point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7040" y="3926840"/>
            <a:ext cx="1137920" cy="1107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95418" y="1221038"/>
            <a:ext cx="8229600" cy="392246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defTabSz="914400" fontAlgn="auto">
              <a:spcBef>
                <a:spcPts val="400"/>
              </a:spcBef>
              <a:spcAft>
                <a:spcPts val="1200"/>
              </a:spcAft>
              <a:buClr>
                <a:schemeClr val="accent1"/>
              </a:buClr>
              <a:buSzPct val="68000"/>
            </a:pPr>
            <a:r>
              <a:rPr lang="ru-RU" sz="2700" b="1" dirty="0" smtClean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Franklin Gothic Demi Cond" pitchFamily="34" charset="0"/>
                <a:cs typeface="Times New Roman" pitchFamily="18" charset="0"/>
              </a:rPr>
              <a:t>Помещение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Удобное для избирателя: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Доступность;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Обстановка.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Удобное для ТИК: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Размещение;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Возможности;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Оснащение.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489705" y="433149"/>
            <a:ext cx="822960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6823" y="1758073"/>
            <a:ext cx="4413870" cy="29383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1142" y="65675"/>
            <a:ext cx="85220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Franklin Gothic Demi Cond" pitchFamily="34" charset="0"/>
                <a:cs typeface="Times New Roman" pitchFamily="18" charset="0"/>
              </a:rPr>
              <a:t>Организация работы пункта приёма заявлений избирателей для голосования по месту нахождения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Franklin Gothic Demi Con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391920" y="101600"/>
            <a:ext cx="3561080" cy="85725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j-ea"/>
                <a:cs typeface="Times New Roman" pitchFamily="18" charset="0"/>
              </a:rPr>
              <a:t>Оператор АРМ</a:t>
            </a:r>
            <a:endParaRPr kumimoji="0" lang="ru-RU" sz="35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Franklin Gothic Demi Cond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0"/>
            <a:ext cx="4191000" cy="2705100"/>
          </a:xfrm>
          <a:prstGeom prst="rect">
            <a:avLst/>
          </a:prstGeom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1353643" y="1087120"/>
            <a:ext cx="4884597" cy="367240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Член ТИК, УИК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Наёмный по ГПД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 Cond" pitchFamily="34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Навыки: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понимание технологии;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владение компьютером;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вежливость;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психологическая устойчивость;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терпимость.</a:t>
            </a:r>
            <a:endParaRPr kumimoji="0" lang="ru-RU" sz="2200" b="1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 Cond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 descr="C:\Users\Secretar\Downloads\6be7221f94af3f01aefd8b3d072f702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37490" y="3096260"/>
            <a:ext cx="2247900" cy="22479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788024" y="1006464"/>
            <a:ext cx="4345508" cy="3797957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42240" y="1146557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Сайт ТИК;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Печатные СМИ;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Электронные СМИ;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Извещения;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Материалы в </a:t>
            </a:r>
            <a:b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</a:b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организациях, учреждениях;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ru-RU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МФЦ.</a:t>
            </a: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 Cond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j-ea"/>
                <a:cs typeface="Times New Roman" pitchFamily="18" charset="0"/>
              </a:rPr>
              <a:t>Информирование избирателей о ППЗ</a:t>
            </a:r>
            <a:endParaRPr kumimoji="0" lang="ru-RU" sz="41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Franklin Gothic Demi Cond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-45720" y="174591"/>
            <a:ext cx="8535322" cy="74488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tlCol="0"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j-ea"/>
                <a:cs typeface="Times New Roman" pitchFamily="18" charset="0"/>
              </a:rPr>
              <a:t>Работа избирательных комиссий </a:t>
            </a:r>
            <a:b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j-ea"/>
                <a:cs typeface="Times New Roman" pitchFamily="18" charset="0"/>
              </a:rPr>
            </a:br>
            <a:r>
              <a:rPr kumimoji="0" lang="ru-RU" sz="27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j-ea"/>
                <a:cs typeface="Times New Roman" pitchFamily="18" charset="0"/>
              </a:rPr>
              <a:t>по обучению организаторов выборов</a:t>
            </a:r>
            <a:endParaRPr kumimoji="0" lang="ru-RU" sz="2700" b="1" i="0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50000"/>
                </a:schemeClr>
              </a:solidFill>
              <a:uLnTx/>
              <a:uFillTx/>
              <a:latin typeface="Franklin Gothic Demi Cond" pitchFamily="34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esktop\Человек с доско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833" y="0"/>
            <a:ext cx="2301167" cy="163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 descr="C:\Users\m.medvedeva\Desktop\Тексты\Апрель 2019\book-stack-png-1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5240" y="-125818"/>
            <a:ext cx="1656184" cy="1761577"/>
          </a:xfrm>
          <a:prstGeom prst="rect">
            <a:avLst/>
          </a:prstGeom>
          <a:noFill/>
        </p:spPr>
      </p:pic>
      <p:sp>
        <p:nvSpPr>
          <p:cNvPr id="5" name="Содержимое 11"/>
          <p:cNvSpPr txBox="1">
            <a:spLocks/>
          </p:cNvSpPr>
          <p:nvPr/>
        </p:nvSpPr>
        <p:spPr>
          <a:xfrm>
            <a:off x="0" y="1879600"/>
            <a:ext cx="9144000" cy="326390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Системность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 – в систему обучения включены все избирательные комиссии Челябинской области, при организации обучения используются единые программы и методические материалы, разработанные ЦИК России, избирательной комиссией Челябинской области.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Franklin Gothic Demi Cond" pitchFamily="34" charset="0"/>
              <a:ea typeface="+mn-ea"/>
              <a:cs typeface="Times New Roman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Непрерывность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– обучение проводится не только в период избирательных кампаний, но и в межвыборный период.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Franklin Gothic Demi Cond" pitchFamily="34" charset="0"/>
              <a:ea typeface="+mn-ea"/>
              <a:cs typeface="Times New Roman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Обязательность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 повышения квалификации кадров избирательных комиссий, резерва составов участковых комиссий.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Franklin Gothic Demi Cond" pitchFamily="34" charset="0"/>
              <a:ea typeface="+mn-ea"/>
              <a:cs typeface="Times New Roman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Дифференцированность и вариативность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– наличие различных подходов к организации процесса обучения в зависимости от характеристик целевой аудитории.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Franklin Gothic Demi Cond" pitchFamily="34" charset="0"/>
              <a:ea typeface="+mn-ea"/>
              <a:cs typeface="Times New Roman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Информационная открытость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– материалы и технологии обучения доступны всем участникам избирательного процесса. </a:t>
            </a:r>
            <a:endParaRPr lang="ru-RU" sz="1200" dirty="0" smtClean="0">
              <a:solidFill>
                <a:schemeClr val="accent6">
                  <a:lumMod val="50000"/>
                </a:schemeClr>
              </a:solidFill>
              <a:latin typeface="Franklin Gothic Demi Cond" pitchFamily="34" charset="0"/>
              <a:ea typeface="+mn-ea"/>
              <a:cs typeface="Times New Roman" pitchFamily="18" charset="0"/>
            </a:endParaRPr>
          </a:p>
          <a:p>
            <a:pPr marL="365760" marR="0" lvl="0" indent="-256032" algn="just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Технологичность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 – широкое использование современных информационно-коммуникационных технологий для создания информационно-образовательной среды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uLnTx/>
                <a:uFillTx/>
                <a:latin typeface="Franklin Gothic Demi Cond" pitchFamily="34" charset="0"/>
                <a:ea typeface="+mn-ea"/>
              </a:rPr>
              <a:t>. </a:t>
            </a:r>
          </a:p>
        </p:txBody>
      </p:sp>
      <p:sp>
        <p:nvSpPr>
          <p:cNvPr id="6" name="Прямоугольник 10"/>
          <p:cNvSpPr>
            <a:spLocks noChangeArrowheads="1"/>
          </p:cNvSpPr>
          <p:nvPr/>
        </p:nvSpPr>
        <p:spPr bwMode="auto">
          <a:xfrm>
            <a:off x="2530794" y="1312160"/>
            <a:ext cx="36718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  <a:cs typeface="Times New Roman" pitchFamily="18" charset="0"/>
              </a:rPr>
              <a:t>Принципы обучения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767080" y="565220"/>
            <a:ext cx="4500880" cy="2820912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endParaRPr kumimoji="0" lang="ru-RU" sz="1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Очное обучение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endParaRPr lang="ru-RU" sz="25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  <a:ea typeface="+mn-ea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Дистанционное обучение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endParaRPr lang="ru-RU" sz="25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  <a:ea typeface="+mn-ea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Очно-дистанционное обучение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endParaRPr kumimoji="0" lang="ru-RU" sz="25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Demi Cond" pitchFamily="34" charset="0"/>
              <a:ea typeface="+mn-ea"/>
              <a:cs typeface="Times New Roman" pitchFamily="18" charset="0"/>
            </a:endParaRP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r>
              <a:rPr kumimoji="0" lang="ru-RU" sz="2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Demi Cond" pitchFamily="34" charset="0"/>
                <a:ea typeface="+mn-ea"/>
                <a:cs typeface="Times New Roman" pitchFamily="18" charset="0"/>
              </a:rPr>
              <a:t>Самоподготовка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Arial" pitchFamily="34" charset="0"/>
              <a:buNone/>
              <a:tabLst/>
              <a:defRPr/>
            </a:pPr>
            <a:endParaRPr kumimoji="0" lang="ru-RU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Прямоугольник 11"/>
          <p:cNvSpPr>
            <a:spLocks noChangeArrowheads="1"/>
          </p:cNvSpPr>
          <p:nvPr/>
        </p:nvSpPr>
        <p:spPr bwMode="auto">
          <a:xfrm>
            <a:off x="2382043" y="42001"/>
            <a:ext cx="4176713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5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Формы обучения</a:t>
            </a:r>
          </a:p>
        </p:txBody>
      </p:sp>
      <p:sp>
        <p:nvSpPr>
          <p:cNvPr id="9" name="Овал 8"/>
          <p:cNvSpPr/>
          <p:nvPr/>
        </p:nvSpPr>
        <p:spPr>
          <a:xfrm>
            <a:off x="489267" y="838835"/>
            <a:ext cx="277813" cy="20955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4" name="Picture 6" descr="ÐÐ°ÑÑÐ¸Ð½ÐºÐ¸ Ð¿Ð¾ Ð·Ð°Ð¿ÑÐ¾ÑÑ ÐºÐ¾Ð½ÑÑÐ¾Ð»Ñ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55160" y="0"/>
            <a:ext cx="1988840" cy="1491630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489267" y="1575435"/>
            <a:ext cx="277813" cy="20955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Овал 15"/>
          <p:cNvSpPr/>
          <p:nvPr/>
        </p:nvSpPr>
        <p:spPr>
          <a:xfrm>
            <a:off x="489267" y="2265679"/>
            <a:ext cx="277813" cy="20955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489267" y="3019102"/>
            <a:ext cx="277813" cy="209550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8" name="Рисунок 17"/>
          <p:cNvPicPr/>
          <p:nvPr/>
        </p:nvPicPr>
        <p:blipFill>
          <a:blip r:embed="rId4" cstate="print"/>
          <a:srcRect l="12354" t="10049" r="13315" b="4613"/>
          <a:stretch>
            <a:fillRect/>
          </a:stretch>
        </p:blipFill>
        <p:spPr bwMode="auto">
          <a:xfrm rot="817353">
            <a:off x="7126818" y="2330670"/>
            <a:ext cx="1881892" cy="1383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/>
          <p:nvPr/>
        </p:nvPicPr>
        <p:blipFill>
          <a:blip r:embed="rId5" cstate="print"/>
          <a:srcRect l="12251" t="10049" r="13418" b="5437"/>
          <a:stretch>
            <a:fillRect/>
          </a:stretch>
        </p:blipFill>
        <p:spPr bwMode="auto">
          <a:xfrm rot="20351918">
            <a:off x="6694466" y="3371801"/>
            <a:ext cx="2006327" cy="14441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767080" y="3403236"/>
            <a:ext cx="589379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None/>
              <a:defRPr/>
            </a:pPr>
            <a:r>
              <a:rPr lang="ru-RU" sz="15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  <a:cs typeface="Times New Roman" pitchFamily="18" charset="0"/>
              </a:rPr>
              <a:t>- </a:t>
            </a: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  <a:cs typeface="Times New Roman" pitchFamily="18" charset="0"/>
              </a:rPr>
              <a:t>практический характер;</a:t>
            </a:r>
          </a:p>
          <a:p>
            <a:pPr algn="just">
              <a:buNone/>
            </a:pPr>
            <a:endParaRPr lang="ru-RU" sz="15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  <a:cs typeface="Times New Roman" pitchFamily="18" charset="0"/>
              </a:rPr>
              <a:t>- доступность - материал должен быть изложен простым, понятным языком, без использования сложных законодательных формулировок;</a:t>
            </a:r>
          </a:p>
          <a:p>
            <a:pPr algn="just">
              <a:buNone/>
            </a:pPr>
            <a:endParaRPr lang="ru-RU" sz="15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5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  <a:cs typeface="Times New Roman" pitchFamily="18" charset="0"/>
              </a:rPr>
              <a:t>- наглядность - учебный материал должен быть представлен в виде пошаговых действий, схем, таблиц, с использованием инфографики.</a:t>
            </a:r>
            <a:endParaRPr lang="ru-RU" sz="15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m.medvedeva\Desktop\Тексты\Апрель 2019\a8369258f2.jpg"/>
          <p:cNvPicPr>
            <a:picLocks noChangeAspect="1" noChangeArrowheads="1"/>
          </p:cNvPicPr>
          <p:nvPr/>
        </p:nvPicPr>
        <p:blipFill>
          <a:blip r:embed="rId2" cstate="print"/>
          <a:srcRect l="12505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971600" y="1995686"/>
            <a:ext cx="7704856" cy="14401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000" b="1" dirty="0" smtClean="0">
              <a:solidFill>
                <a:srgbClr val="0078B4"/>
              </a:solidFill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1029" name="Picture 5" descr="C:\Users\m.medvedeva\Desktop\Тексты\Апрель 2019\a95f32ac3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11910"/>
            <a:ext cx="1387589" cy="648072"/>
          </a:xfrm>
          <a:prstGeom prst="rect">
            <a:avLst/>
          </a:prstGeom>
          <a:noFill/>
        </p:spPr>
      </p:pic>
      <p:sp>
        <p:nvSpPr>
          <p:cNvPr id="11" name="Заголовок 3"/>
          <p:cNvSpPr txBox="1">
            <a:spLocks/>
          </p:cNvSpPr>
          <p:nvPr/>
        </p:nvSpPr>
        <p:spPr bwMode="auto">
          <a:xfrm>
            <a:off x="620464" y="2571750"/>
            <a:ext cx="8128000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ru-RU" sz="4000" b="1" dirty="0" smtClean="0">
                <a:solidFill>
                  <a:srgbClr val="0078B4"/>
                </a:solidFill>
                <a:latin typeface="Myriad Pro" pitchFamily="34" charset="0"/>
              </a:rPr>
              <a:t>«</a:t>
            </a:r>
            <a:r>
              <a:rPr lang="ru-RU" sz="4000" b="1" dirty="0">
                <a:solidFill>
                  <a:srgbClr val="0078B4"/>
                </a:solidFill>
                <a:latin typeface="Myriad Pro" pitchFamily="34" charset="0"/>
              </a:rPr>
              <a:t>Избирательное право </a:t>
            </a:r>
            <a:endParaRPr lang="ru-RU" sz="4000" b="1" dirty="0" smtClean="0">
              <a:solidFill>
                <a:srgbClr val="0078B4"/>
              </a:solidFill>
              <a:latin typeface="Myriad Pro" pitchFamily="34" charset="0"/>
            </a:endParaRPr>
          </a:p>
          <a:p>
            <a:pPr algn="ctr" eaLnBrk="1" hangingPunct="1"/>
            <a:r>
              <a:rPr lang="ru-RU" sz="4000" b="1" dirty="0" smtClean="0">
                <a:solidFill>
                  <a:srgbClr val="0078B4"/>
                </a:solidFill>
                <a:latin typeface="Myriad Pro" pitchFamily="34" charset="0"/>
              </a:rPr>
              <a:t>и </a:t>
            </a:r>
            <a:r>
              <a:rPr lang="ru-RU" sz="4000" b="1" dirty="0">
                <a:solidFill>
                  <a:srgbClr val="0078B4"/>
                </a:solidFill>
                <a:latin typeface="Myriad Pro" pitchFamily="34" charset="0"/>
              </a:rPr>
              <a:t>избирательный процесс </a:t>
            </a:r>
            <a:endParaRPr lang="ru-RU" sz="4000" b="1" dirty="0" smtClean="0">
              <a:solidFill>
                <a:srgbClr val="0078B4"/>
              </a:solidFill>
              <a:latin typeface="Myriad Pro" pitchFamily="34" charset="0"/>
            </a:endParaRPr>
          </a:p>
          <a:p>
            <a:pPr algn="ctr" eaLnBrk="1" hangingPunct="1"/>
            <a:r>
              <a:rPr lang="ru-RU" sz="4000" b="1" dirty="0" smtClean="0">
                <a:solidFill>
                  <a:srgbClr val="0078B4"/>
                </a:solidFill>
                <a:latin typeface="Myriad Pro" pitchFamily="34" charset="0"/>
              </a:rPr>
              <a:t>в </a:t>
            </a:r>
            <a:r>
              <a:rPr lang="ru-RU" sz="4000" b="1" dirty="0">
                <a:solidFill>
                  <a:srgbClr val="0078B4"/>
                </a:solidFill>
                <a:latin typeface="Myriad Pro" pitchFamily="34" charset="0"/>
              </a:rPr>
              <a:t>Российской Федерации» </a:t>
            </a:r>
            <a:r>
              <a:rPr lang="ru-RU" sz="4000" dirty="0">
                <a:solidFill>
                  <a:srgbClr val="0078B4"/>
                </a:solidFill>
              </a:rPr>
              <a:t> </a:t>
            </a:r>
          </a:p>
          <a:p>
            <a:pPr algn="ctr" eaLnBrk="1" hangingPunct="1">
              <a:lnSpc>
                <a:spcPts val="2300"/>
              </a:lnSpc>
              <a:buFont typeface="Arial" charset="0"/>
              <a:buNone/>
            </a:pPr>
            <a:endParaRPr lang="ru-RU" sz="4000" dirty="0">
              <a:solidFill>
                <a:srgbClr val="FFFFFF"/>
              </a:solidFill>
              <a:latin typeface="Franklin Gothic Medium Cond" pitchFamily="34" charset="0"/>
            </a:endParaRPr>
          </a:p>
          <a:p>
            <a:pPr algn="ctr" eaLnBrk="1" hangingPunct="1">
              <a:lnSpc>
                <a:spcPts val="2300"/>
              </a:lnSpc>
              <a:buFont typeface="Arial" charset="0"/>
              <a:buNone/>
            </a:pPr>
            <a:endParaRPr lang="ru-RU" sz="4000" dirty="0">
              <a:solidFill>
                <a:srgbClr val="FFFFFF"/>
              </a:solidFill>
              <a:latin typeface="Franklin Gothic Medium Cond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52512" y="483518"/>
            <a:ext cx="7416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Myriad Pro" pitchFamily="34" charset="0"/>
              </a:rPr>
              <a:t>Учебно-методический комплекс ЦИК России</a:t>
            </a:r>
            <a:endParaRPr lang="ru-RU" sz="4400" b="1" dirty="0">
              <a:solidFill>
                <a:schemeClr val="bg1"/>
              </a:solidFill>
              <a:latin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36" descr="Fon 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Заголовок 3"/>
          <p:cNvSpPr txBox="1">
            <a:spLocks/>
          </p:cNvSpPr>
          <p:nvPr/>
        </p:nvSpPr>
        <p:spPr bwMode="auto">
          <a:xfrm>
            <a:off x="-1233488" y="428625"/>
            <a:ext cx="8751888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ts val="2600"/>
              </a:lnSpc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Задачи учебно-методического</a:t>
            </a:r>
            <a:endParaRPr lang="en-US" sz="2800" b="1" dirty="0">
              <a:solidFill>
                <a:schemeClr val="bg1"/>
              </a:solidFill>
              <a:latin typeface="Myriad Pro" pitchFamily="34" charset="0"/>
              <a:ea typeface="+mj-ea"/>
              <a:cs typeface="+mj-cs"/>
            </a:endParaRPr>
          </a:p>
          <a:p>
            <a:pPr algn="ctr" eaLnBrk="1" hangingPunct="1">
              <a:lnSpc>
                <a:spcPts val="2600"/>
              </a:lnSpc>
              <a:buFont typeface="Arial" charset="0"/>
              <a:buNone/>
              <a:defRPr/>
            </a:pPr>
            <a:r>
              <a:rPr lang="ru-RU" sz="2800" b="1" dirty="0">
                <a:solidFill>
                  <a:schemeClr val="bg1"/>
                </a:solidFill>
                <a:latin typeface="Myriad Pro" pitchFamily="34" charset="0"/>
                <a:ea typeface="+mj-ea"/>
                <a:cs typeface="+mj-cs"/>
              </a:rPr>
              <a:t>комплекса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818306" y="1369987"/>
            <a:ext cx="946150" cy="8509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41" name="Заголовок 3"/>
          <p:cNvSpPr txBox="1">
            <a:spLocks/>
          </p:cNvSpPr>
          <p:nvPr/>
        </p:nvSpPr>
        <p:spPr bwMode="auto">
          <a:xfrm>
            <a:off x="584200" y="1358900"/>
            <a:ext cx="5810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ts val="2000"/>
              </a:lnSpc>
              <a:buFont typeface="Arial" charset="0"/>
              <a:buNone/>
            </a:pPr>
            <a:endParaRPr lang="ru-RU" sz="3200">
              <a:solidFill>
                <a:srgbClr val="FFFFFF"/>
              </a:solidFill>
              <a:latin typeface="Franklin Gothic Medium Cond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818306" y="2512938"/>
            <a:ext cx="946150" cy="85090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43" name="Заголовок 3"/>
          <p:cNvSpPr txBox="1">
            <a:spLocks/>
          </p:cNvSpPr>
          <p:nvPr/>
        </p:nvSpPr>
        <p:spPr bwMode="auto">
          <a:xfrm>
            <a:off x="584200" y="2454275"/>
            <a:ext cx="581025" cy="53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ts val="2000"/>
              </a:lnSpc>
              <a:buFont typeface="Arial" charset="0"/>
              <a:buNone/>
            </a:pPr>
            <a:endParaRPr lang="ru-RU" sz="3200">
              <a:solidFill>
                <a:srgbClr val="FFFFFF"/>
              </a:solidFill>
              <a:latin typeface="Franklin Gothic Medium Cond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818306" y="3519462"/>
            <a:ext cx="946150" cy="85248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45" name="Заголовок 3"/>
          <p:cNvSpPr txBox="1">
            <a:spLocks/>
          </p:cNvSpPr>
          <p:nvPr/>
        </p:nvSpPr>
        <p:spPr bwMode="auto">
          <a:xfrm>
            <a:off x="584200" y="3509963"/>
            <a:ext cx="581025" cy="53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ts val="2000"/>
              </a:lnSpc>
              <a:buFont typeface="Arial" charset="0"/>
              <a:buNone/>
            </a:pPr>
            <a:endParaRPr lang="ru-RU" sz="3200">
              <a:solidFill>
                <a:srgbClr val="FFFFFF"/>
              </a:solidFill>
              <a:latin typeface="Franklin Gothic Medium Cond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70818" y="3519462"/>
            <a:ext cx="5932511" cy="852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Заголовок 3"/>
          <p:cNvSpPr txBox="1">
            <a:spLocks/>
          </p:cNvSpPr>
          <p:nvPr/>
        </p:nvSpPr>
        <p:spPr>
          <a:xfrm>
            <a:off x="1864171" y="3649191"/>
            <a:ext cx="7172325" cy="744537"/>
          </a:xfrm>
          <a:prstGeom prst="rect">
            <a:avLst/>
          </a:prstGeom>
          <a:effectLst/>
        </p:spPr>
        <p:txBody>
          <a:bodyPr anchor="ctr"/>
          <a:lstStyle>
            <a:lvl1pPr indent="0">
              <a:lnSpc>
                <a:spcPts val="2600"/>
              </a:lnSpc>
              <a:spcBef>
                <a:spcPct val="0"/>
              </a:spcBef>
              <a:buFont typeface="Arial" pitchFamily="34" charset="0"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eaLnBrk="1" fontAlgn="auto" hangingPunct="1"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90A2"/>
                </a:solidFill>
                <a:latin typeface="Arial" pitchFamily="34" charset="0"/>
                <a:cs typeface="Arial" pitchFamily="34" charset="0"/>
              </a:rPr>
              <a:t>Повышение правовой культуры избирателей и других </a:t>
            </a:r>
          </a:p>
          <a:p>
            <a:pPr eaLnBrk="1" fontAlgn="auto" hangingPunct="1">
              <a:lnSpc>
                <a:spcPts val="2000"/>
              </a:lnSpc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0090A2"/>
                </a:solidFill>
                <a:latin typeface="Arial" pitchFamily="34" charset="0"/>
                <a:cs typeface="Arial" pitchFamily="34" charset="0"/>
              </a:rPr>
              <a:t>участников избирательного процесса</a:t>
            </a:r>
            <a:endParaRPr lang="ru-RU" sz="16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870818" y="2455837"/>
            <a:ext cx="5932511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70818" y="1369987"/>
            <a:ext cx="5932511" cy="8509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350" name="Заголовок 3"/>
          <p:cNvSpPr txBox="1">
            <a:spLocks/>
          </p:cNvSpPr>
          <p:nvPr/>
        </p:nvSpPr>
        <p:spPr bwMode="auto">
          <a:xfrm>
            <a:off x="1864171" y="1460028"/>
            <a:ext cx="7172325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ts val="2000"/>
              </a:lnSpc>
              <a:buFont typeface="Arial" charset="0"/>
              <a:buNone/>
            </a:pPr>
            <a:r>
              <a:rPr lang="ru-RU" dirty="0">
                <a:solidFill>
                  <a:srgbClr val="0090A2"/>
                </a:solidFill>
              </a:rPr>
              <a:t>Обучение членов территориальных и участковых </a:t>
            </a:r>
            <a:br>
              <a:rPr lang="ru-RU" dirty="0">
                <a:solidFill>
                  <a:srgbClr val="0090A2"/>
                </a:solidFill>
              </a:rPr>
            </a:br>
            <a:r>
              <a:rPr lang="ru-RU" dirty="0">
                <a:solidFill>
                  <a:srgbClr val="0090A2"/>
                </a:solidFill>
              </a:rPr>
              <a:t>избирательных комиссий</a:t>
            </a:r>
            <a:endParaRPr lang="ru-RU" dirty="0">
              <a:solidFill>
                <a:srgbClr val="404040"/>
              </a:solidFill>
              <a:latin typeface="Franklin Gothic Medium Cond" pitchFamily="34" charset="0"/>
            </a:endParaRPr>
          </a:p>
        </p:txBody>
      </p:sp>
      <p:sp>
        <p:nvSpPr>
          <p:cNvPr id="14351" name="Заголовок 3"/>
          <p:cNvSpPr txBox="1">
            <a:spLocks/>
          </p:cNvSpPr>
          <p:nvPr/>
        </p:nvSpPr>
        <p:spPr bwMode="auto">
          <a:xfrm>
            <a:off x="1864171" y="2547466"/>
            <a:ext cx="717232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lnSpc>
                <a:spcPts val="2000"/>
              </a:lnSpc>
              <a:buFont typeface="Arial" charset="0"/>
              <a:buNone/>
            </a:pPr>
            <a:r>
              <a:rPr lang="ru-RU">
                <a:solidFill>
                  <a:srgbClr val="0090A2"/>
                </a:solidFill>
              </a:rPr>
              <a:t>Сертификация членов территориальных и участковых </a:t>
            </a:r>
            <a:br>
              <a:rPr lang="ru-RU">
                <a:solidFill>
                  <a:srgbClr val="0090A2"/>
                </a:solidFill>
              </a:rPr>
            </a:br>
            <a:r>
              <a:rPr lang="ru-RU">
                <a:solidFill>
                  <a:srgbClr val="0090A2"/>
                </a:solidFill>
              </a:rPr>
              <a:t>избирательных комиссий</a:t>
            </a:r>
            <a:endParaRPr lang="ru-RU">
              <a:solidFill>
                <a:srgbClr val="404040"/>
              </a:solidFill>
              <a:latin typeface="Franklin Gothic Medium Cond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870817" y="2225203"/>
            <a:ext cx="5941543" cy="44450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4A842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1858117" y="3336453"/>
            <a:ext cx="5940253" cy="4603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4A842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866055" y="4384203"/>
            <a:ext cx="5940253" cy="46038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1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rgbClr val="F4A842"/>
              </a:solidFill>
            </a:endParaRPr>
          </a:p>
        </p:txBody>
      </p:sp>
      <p:pic>
        <p:nvPicPr>
          <p:cNvPr id="14355" name="Picture 26" descr="http://tebir.ru.images.1c-bitrix-cdn.ru/upload/medialibrary/a41/logo.png?1501492494239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818" y="1347614"/>
            <a:ext cx="8509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8" descr="http://www.medicinachina.cl/wp-content/uploads/2016/04/icon-e-learning-1b72z9p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5931" y="3507854"/>
            <a:ext cx="842962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36" descr="http://media.lpgenerator.ru/images/363613/2-garantiya-1-go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4043" y="2614141"/>
            <a:ext cx="67468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4489960a7fc2ea7ff58e9257b2eaaa2137916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22853</TotalTime>
  <Words>1110</Words>
  <Application>Microsoft Office PowerPoint</Application>
  <PresentationFormat>Экран (16:9)</PresentationFormat>
  <Paragraphs>165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38" baseType="lpstr">
      <vt:lpstr>MS PGothic</vt:lpstr>
      <vt:lpstr>Arial</vt:lpstr>
      <vt:lpstr>Calibri Light</vt:lpstr>
      <vt:lpstr>Corbel</vt:lpstr>
      <vt:lpstr>Franklin Gothic Demi</vt:lpstr>
      <vt:lpstr>Franklin Gothic Demi Cond</vt:lpstr>
      <vt:lpstr>Franklin Gothic Medium Cond</vt:lpstr>
      <vt:lpstr>Gill Sans MT</vt:lpstr>
      <vt:lpstr>Lato Black</vt:lpstr>
      <vt:lpstr>Lato Light</vt:lpstr>
      <vt:lpstr>Myriad Pro</vt:lpstr>
      <vt:lpstr>Times New Roman</vt:lpstr>
      <vt:lpstr>Verdana</vt:lpstr>
      <vt:lpstr>Wingdings</vt:lpstr>
      <vt:lpstr>Wingdings 2</vt:lpstr>
      <vt:lpstr>Wingdings 3</vt:lpstr>
      <vt:lpstr>Солнцестояние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Комиссия Избирательная</cp:lastModifiedBy>
  <cp:revision>3746</cp:revision>
  <cp:lastPrinted>2019-06-06T07:33:49Z</cp:lastPrinted>
  <dcterms:created xsi:type="dcterms:W3CDTF">2014-11-12T21:47:38Z</dcterms:created>
  <dcterms:modified xsi:type="dcterms:W3CDTF">2019-06-06T07:42:44Z</dcterms:modified>
</cp:coreProperties>
</file>