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9" r:id="rId2"/>
    <p:sldId id="261" r:id="rId3"/>
    <p:sldId id="289" r:id="rId4"/>
    <p:sldId id="262" r:id="rId5"/>
    <p:sldId id="263" r:id="rId6"/>
    <p:sldId id="290" r:id="rId7"/>
    <p:sldId id="264" r:id="rId8"/>
    <p:sldId id="266" r:id="rId9"/>
    <p:sldId id="268" r:id="rId10"/>
    <p:sldId id="269" r:id="rId11"/>
    <p:sldId id="296" r:id="rId12"/>
    <p:sldId id="297" r:id="rId13"/>
    <p:sldId id="298" r:id="rId14"/>
    <p:sldId id="272" r:id="rId15"/>
    <p:sldId id="273" r:id="rId16"/>
    <p:sldId id="299" r:id="rId17"/>
    <p:sldId id="275" r:id="rId18"/>
    <p:sldId id="300" r:id="rId19"/>
  </p:sldIdLst>
  <p:sldSz cx="9144000" cy="6858000" type="screen4x3"/>
  <p:notesSz cx="6791325" cy="9921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9" userDrawn="1">
          <p15:clr>
            <a:srgbClr val="A4A3A4"/>
          </p15:clr>
        </p15:guide>
        <p15:guide id="2" pos="2102" userDrawn="1">
          <p15:clr>
            <a:srgbClr val="A4A3A4"/>
          </p15:clr>
        </p15:guide>
        <p15:guide id="3" orient="horz" pos="3125" userDrawn="1">
          <p15:clr>
            <a:srgbClr val="A4A3A4"/>
          </p15:clr>
        </p15:guide>
        <p15:guide id="4" pos="21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60"/>
  </p:normalViewPr>
  <p:slideViewPr>
    <p:cSldViewPr>
      <p:cViewPr varScale="1">
        <p:scale>
          <a:sx n="110" d="100"/>
          <a:sy n="110" d="100"/>
        </p:scale>
        <p:origin x="18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02"/>
    </p:cViewPr>
  </p:sorterViewPr>
  <p:notesViewPr>
    <p:cSldViewPr>
      <p:cViewPr varScale="1">
        <p:scale>
          <a:sx n="66" d="100"/>
          <a:sy n="66" d="100"/>
        </p:scale>
        <p:origin x="-3420" y="-96"/>
      </p:cViewPr>
      <p:guideLst>
        <p:guide orient="horz" pos="3089"/>
        <p:guide pos="2102"/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068" cy="496014"/>
          </a:xfrm>
          <a:prstGeom prst="rect">
            <a:avLst/>
          </a:prstGeom>
        </p:spPr>
        <p:txBody>
          <a:bodyPr vert="horz" lIns="92646" tIns="46324" rIns="92646" bIns="463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642" y="0"/>
            <a:ext cx="2943068" cy="496014"/>
          </a:xfrm>
          <a:prstGeom prst="rect">
            <a:avLst/>
          </a:prstGeom>
        </p:spPr>
        <p:txBody>
          <a:bodyPr vert="horz" lIns="92646" tIns="46324" rIns="92646" bIns="46324" rtlCol="0"/>
          <a:lstStyle>
            <a:lvl1pPr algn="r">
              <a:defRPr sz="1200"/>
            </a:lvl1pPr>
          </a:lstStyle>
          <a:p>
            <a:fld id="{F556C8AB-27BB-4EA4-B538-B1A008D0CCCA}" type="datetimeFigureOut">
              <a:rPr lang="ru-RU" smtClean="0"/>
              <a:pPr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7763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6" tIns="46324" rIns="92646" bIns="463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5" y="4712931"/>
            <a:ext cx="5432736" cy="4464122"/>
          </a:xfrm>
          <a:prstGeom prst="rect">
            <a:avLst/>
          </a:prstGeom>
        </p:spPr>
        <p:txBody>
          <a:bodyPr vert="horz" lIns="92646" tIns="46324" rIns="92646" bIns="463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257"/>
            <a:ext cx="2943068" cy="496013"/>
          </a:xfrm>
          <a:prstGeom prst="rect">
            <a:avLst/>
          </a:prstGeom>
        </p:spPr>
        <p:txBody>
          <a:bodyPr vert="horz" lIns="92646" tIns="46324" rIns="92646" bIns="463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642" y="9424257"/>
            <a:ext cx="2943068" cy="496013"/>
          </a:xfrm>
          <a:prstGeom prst="rect">
            <a:avLst/>
          </a:prstGeom>
        </p:spPr>
        <p:txBody>
          <a:bodyPr vert="horz" lIns="92646" tIns="46324" rIns="92646" bIns="46324" rtlCol="0" anchor="b"/>
          <a:lstStyle>
            <a:lvl1pPr algn="r">
              <a:defRPr sz="1200"/>
            </a:lvl1pPr>
          </a:lstStyle>
          <a:p>
            <a:fld id="{033359B4-059B-4DA3-97B7-920245C2A1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359B4-059B-4DA3-97B7-920245C2A14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5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3DA3CC-F461-45C1-9E0C-D51A993AB786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D58C4E-C021-46BB-A0D8-A7BD4B4E5C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71810"/>
            <a:ext cx="9144000" cy="171451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3200" b="1" dirty="0" smtClean="0"/>
              <a:t>Порядок назначения и основные этапы подготовки и проведения выборов в органы местного самоуправления</a:t>
            </a:r>
            <a:br>
              <a:rPr lang="ru-RU" sz="3200" b="1" dirty="0" smtClean="0"/>
            </a:br>
            <a:r>
              <a:rPr lang="ru-RU" sz="3200" b="1" dirty="0" smtClean="0"/>
              <a:t>Челябинской области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G:\izbirkom\SATANIN\Логотипы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14290"/>
            <a:ext cx="1824264" cy="142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088614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кандидатов и их регистрация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72560" cy="47863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Кандидаты, выдвинутые по одномандатным избирательным округам обязаны создавать собственные избирательные фонды для финансирования своей избирательной кампании в период после уведомления соответствующей избирательной комиссии об их выдвижении (самовыдвижении).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Создание избирательного фонда кандидатом при проведении выборов в органы местного самоуправления необязательно при условии, что число избирателей в избирательном округе не превышает 5 тысяч и финансирование кандидатом своей избирательной кампании не производится. 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В этом случае кандидат письменно уведомляет соответствующую избирательную комиссию об указанных обстоятельствах.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2144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Предвыборная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агитация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496944" cy="17281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В соответствии с Федеральным  законом агитационный период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для избирательного объединения </a:t>
            </a:r>
          </a:p>
          <a:p>
            <a:pPr algn="ctr">
              <a:buNone/>
            </a:pPr>
            <a:r>
              <a:rPr lang="ru-RU" sz="2400" dirty="0" smtClean="0"/>
              <a:t>начинается со дня принятия им решения                                            о выдвижении кандидата.</a:t>
            </a:r>
          </a:p>
          <a:p>
            <a:pPr algn="just">
              <a:buNone/>
            </a:pP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077072"/>
            <a:ext cx="3376520" cy="187335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Предвыборная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агитация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058964"/>
            <a:ext cx="8892480" cy="165618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Агитационный период для кандидата, выдвинутого в порядке самовыдвижения начинается со дня представления кандидатом в избирательную комиссию организующую выборы заявления о согласии баллотироваться  и прекращается в ноль часов по местному времени дня, предшествующего дню голосования. </a:t>
            </a:r>
            <a:r>
              <a:rPr lang="ru-RU" b="1" dirty="0" smtClean="0"/>
              <a:t> </a:t>
            </a:r>
            <a:endParaRPr lang="ru-RU" dirty="0" smtClean="0"/>
          </a:p>
        </p:txBody>
      </p:sp>
      <p:pic>
        <p:nvPicPr>
          <p:cNvPr id="2052" name="Picture 4" descr="ÐÐ°ÑÑÐ¸Ð½ÐºÐ¸ Ð¿Ð¾ Ð·Ð°Ð¿ÑÐ¾ÑÑ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907651" cy="2461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415981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Предвыборная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агитация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428868"/>
            <a:ext cx="8643997" cy="32975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Предвыборная агитация на каналах организаций телерадиовещания, в периодических печатных изданиях и в сетевых изданиях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за 28 дней до дня голосования 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прекращается в ноль часов по местному времени дня, предшествующего дню голосования</a:t>
            </a:r>
          </a:p>
          <a:p>
            <a:pPr algn="just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77875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голосования</a:t>
            </a: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42844" y="3429000"/>
            <a:ext cx="8858312" cy="2928958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3300" dirty="0" smtClean="0"/>
              <a:t>      Избирателю, который в день голосования по уважительной причине (отпуск, командировка, режим трудовой и учебной деятельности, выполнение государственных и общественных обязанностей, состояние здоровья и иные уважительные причины) будет отсутствовать по месту своего жительства и не сможет прибыть в помещение для голосования на избирательном участке, на котором он включен в список избирателей, предоставляется возможность проголосовать досрочно.</a:t>
            </a:r>
          </a:p>
          <a:p>
            <a:pPr algn="just">
              <a:spcBef>
                <a:spcPts val="0"/>
              </a:spcBef>
              <a:buNone/>
            </a:pPr>
            <a:endParaRPr lang="ru-RU" sz="3300" dirty="0" smtClean="0"/>
          </a:p>
          <a:p>
            <a:pPr algn="just">
              <a:buNone/>
            </a:pPr>
            <a:r>
              <a:rPr lang="ru-RU" sz="3300" dirty="0" smtClean="0"/>
              <a:t>      Досрочное голосование проводится путем заполнения избирателем бюллетеня в помещении территориальной избирательной комиссии ( за 10-4 дня до дня голосования) или  участковой комиссии (не ранее чем за 3 дня до дня голосования).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916832"/>
            <a:ext cx="8352927" cy="18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Голосование проводится с 8.00 часов и до 20.00 часов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1440" indent="-91440" algn="ctr" defTabSz="914400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ctr" defTabSz="914400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выборах в органы местного самоуправления применяется </a:t>
            </a:r>
          </a:p>
          <a:p>
            <a:pPr marL="91440" indent="-91440" algn="ctr" defTabSz="914400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досрочное голосование избирателей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голосования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голосования вне помещения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1844824"/>
            <a:ext cx="8858312" cy="266429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Для избирателей, которые не могут в день голосования 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самостоятельно по уважительным причинам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(по состоянию здоровья, инвалидности) прибыть в помещение для голосования, а также для подозреваемых и обвиняемых, находящихся в местах содержания под стражей,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организовано проведение голосования вне помещения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4548"/>
            <a:ext cx="3635896" cy="2673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Подсчет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4414"/>
            <a:ext cx="4572032" cy="3073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На всех избирательных участках будет применяться технология изготовления протоколов участковых комиссий об итогах голосования с машиночитаемым кодом и ускоренного ввода данных этих протоколов в ГАС «Выборы» с использованием </a:t>
            </a:r>
            <a:r>
              <a:rPr lang="en-US" dirty="0" smtClean="0"/>
              <a:t>QR</a:t>
            </a:r>
            <a:r>
              <a:rPr lang="ru-RU" dirty="0" smtClean="0"/>
              <a:t>-кода.</a:t>
            </a:r>
          </a:p>
          <a:p>
            <a:pPr algn="just"/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1844824"/>
            <a:ext cx="8424936" cy="6946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избирательном участке начинается сразу после окончания времени голосования и проводится без перерыва до установления итогов голосования. </a:t>
            </a:r>
          </a:p>
        </p:txBody>
      </p:sp>
      <p:pic>
        <p:nvPicPr>
          <p:cNvPr id="8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0646" y="3339322"/>
            <a:ext cx="4049491" cy="230425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результатов выборов</a:t>
            </a: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705138"/>
            <a:ext cx="9001156" cy="108092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200" dirty="0" smtClean="0"/>
              <a:t>      На основании протоколов об итогах голосования, полученных из нижестоящих избирательных комиссий, соответствующие избирательные комиссии определяют результаты выборов путем суммирования содержащихся в этих протоколах данных и составления протокола о результатах выборов. </a:t>
            </a:r>
          </a:p>
          <a:p>
            <a:endParaRPr lang="ru-RU" dirty="0"/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357158" y="3284984"/>
            <a:ext cx="3566770" cy="3240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 изготовлении протоколов участковых комиссий об итогах голосования  используется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машиночитаемый код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QR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-кода)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для ускоренного ввода данных протоколов участковых комиссий об итогах голосования в ГАС «Выборы».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5072066" cy="3905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Официальное 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опубликование результатов выборов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3791313" cy="2448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     Осуществляется соответствующей избирательной комиссией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чем через один месяц со дня голосования.</a:t>
            </a:r>
          </a:p>
          <a:p>
            <a:pPr algn="just">
              <a:buNone/>
            </a:pP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809085" y="2476936"/>
            <a:ext cx="3792522" cy="295232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12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933056"/>
            <a:ext cx="9144000" cy="1944216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Досрочные выборы </a:t>
            </a:r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buNone/>
            </a:pPr>
            <a:r>
              <a:rPr lang="ru-RU" sz="2000" dirty="0" smtClean="0"/>
              <a:t>назначаются и проводятся в связи   с досрочным  прекращением  полномочий: представительного органа, депутатов указанных органов, влекущим их неправомочность   или выборного должностного лица.</a:t>
            </a:r>
            <a:endParaRPr lang="ru-RU" sz="2000" dirty="0"/>
          </a:p>
        </p:txBody>
      </p:sp>
      <p:sp>
        <p:nvSpPr>
          <p:cNvPr id="5" name="Содержимое 6"/>
          <p:cNvSpPr>
            <a:spLocks noGrp="1"/>
          </p:cNvSpPr>
          <p:nvPr/>
        </p:nvSpPr>
        <p:spPr>
          <a:xfrm>
            <a:off x="800100" y="1417320"/>
            <a:ext cx="7543801" cy="1651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071678"/>
            <a:ext cx="9144000" cy="15121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Основные выборы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проводятся по причине истечения срока полномочий соответствующего органа или выборного должностного лица.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12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2959" y="1845734"/>
            <a:ext cx="7565465" cy="136724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4199428"/>
            <a:ext cx="9144000" cy="19442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lvl="0" indent="-91440" algn="ctr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выборы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1440" indent="-91440" algn="ctr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 smtClean="0"/>
              <a:t>выборы  назначаются и проводятся  в связи с досрочным прекращением полномочий депутата, избранного по одномандатному или многомандатному округу , если в округе   замещено менее двух третей депутатских мандатов.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2127726"/>
            <a:ext cx="9144000" cy="1944216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/>
          <a:p>
            <a:pPr marL="91440" lvl="0" indent="-91440" algn="ctr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Повторные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выборы 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91440" lvl="0" indent="-91440" algn="ctr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200" dirty="0" smtClean="0"/>
              <a:t>проводятся в случае, если основные, досрочные или дополнительные выборы были признаны несостоявшимися или их результаты были признаны недействительными, а также если кандидат не сложил с себя полномочия, несовместимые со статусом  депутата, выборного должностного лица.</a:t>
            </a:r>
            <a:r>
              <a:rPr lang="en-US" sz="2200" dirty="0" smtClean="0"/>
              <a:t>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543801" cy="719170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этапы подготовки и проведения выборов в органы местного самоуправления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/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8696326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Назначение выборов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07504" y="2698090"/>
            <a:ext cx="4392489" cy="2088232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dirty="0" smtClean="0"/>
              <a:t>Выборы депутатов представительного органа нового созыва,                                  глав  муниципальных образований  </a:t>
            </a:r>
          </a:p>
          <a:p>
            <a:pPr algn="ctr" fontAlgn="base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назначает представительный орган соответствующего муниципального образования. 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932040" y="2714620"/>
            <a:ext cx="3960440" cy="21602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Решение о назначении выборов  в органы местного самоуправления должно быть принято  </a:t>
            </a:r>
          </a:p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 ранее чем за 90 дней </a:t>
            </a:r>
          </a:p>
          <a:p>
            <a:pPr marL="91440" marR="0" lvl="0" indent="-91440" algn="ctr" defTabSz="914400" rtl="0" eaLnBrk="1" fontAlgn="base" latinLnBrk="0" hangingPunct="1">
              <a:lnSpc>
                <a:spcPct val="90000"/>
              </a:lnSpc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 не позднее чем за 80 дней         до дня голосования.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Назначение выборов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22959" y="1845734"/>
            <a:ext cx="7543801" cy="4607602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Дополнительные выборы депутата представительного органа не назначаются и не проводятся, если в результате этих выборов депутат представительного органа не может быть избран на срок более одного года. </a:t>
            </a:r>
          </a:p>
          <a:p>
            <a:pPr fontAlgn="base">
              <a:buNone/>
            </a:pPr>
            <a:r>
              <a:rPr lang="ru-RU" dirty="0" smtClean="0"/>
              <a:t>В случае досрочного прекращения полномочий представительных органов или депутатов, влекущего за собой неправомочность органа, досрочные выборы должны быть проведены не позднее чем через шесть месяцев со дня такого досрочного прекращения полномочий.</a:t>
            </a:r>
          </a:p>
          <a:p>
            <a:pPr fontAlgn="base">
              <a:buNone/>
            </a:pPr>
            <a:r>
              <a:rPr lang="ru-RU" dirty="0" smtClean="0"/>
              <a:t>Выборы в органы местного самоуправления вновь образованного муниципального образования  должны быть проведены не позднее чем через шесть месяцев со дня его  создания.</a:t>
            </a:r>
          </a:p>
          <a:p>
            <a:pPr algn="ctr" fontAlgn="base">
              <a:buNone/>
            </a:pPr>
            <a:endParaRPr lang="ru-RU" dirty="0" smtClean="0"/>
          </a:p>
          <a:p>
            <a:pPr algn="ctr" fontAlgn="base">
              <a:buNone/>
            </a:pPr>
            <a:r>
              <a:rPr lang="ru-RU" dirty="0" smtClean="0"/>
              <a:t> </a:t>
            </a:r>
            <a:r>
              <a:rPr lang="ru-RU" sz="3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решения  публикуются в СМИ не позднее чем   через 5 дней со дня их принятия.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кандидатов и их регистрация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" y="2274362"/>
            <a:ext cx="9144000" cy="3083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Законом Челябинской области  от 29 июня 2006 года №36-ЗО </a:t>
            </a:r>
          </a:p>
          <a:p>
            <a:pPr algn="ct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муниципальных выборах в Челябинской области».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000" dirty="0" smtClean="0"/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Гражданин Российской Федерации, обладающий пассивным избирательным правом, может быть выдвинут кандидатом непосредственно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либо в составе списка кандидатов</a:t>
            </a:r>
          </a:p>
          <a:p>
            <a:pPr algn="ctr">
              <a:buNone/>
            </a:pPr>
            <a:r>
              <a:rPr lang="ru-RU" sz="2000" dirty="0" smtClean="0"/>
              <a:t>Непосредственное выдвижение кандидатов может быть осуществлено путем самовыдвижения, выдвижения избирательным объединением. </a:t>
            </a:r>
          </a:p>
          <a:p>
            <a:pPr algn="ctr"/>
            <a:endParaRPr lang="ru-RU" sz="1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кандидатов и их регистрация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3816424" cy="4941168"/>
          </a:xfr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 smtClean="0"/>
              <a:t>Выдвижение кандидатов в составе списка кандидатов может быть осуществлено политической партией, имеющей в соответствии с федеральным законом право участвовать в выборах, либо ее региональным отделением или иным структурным подразделением, имеющими в соответствии с федеральным законом право участвовать в выборах соответствующего уровня.</a:t>
            </a:r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4860032" y="1916832"/>
            <a:ext cx="3744416" cy="49411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Выдвижение кандидатов, списков кандидатов на выборах  в органы местного самоуправления будет осуществляться в течении 30 дней со дня официального опубликования решения о назначении.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и основные этапы выборов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Выдвижение кандидатов и их регистрация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" y="2845866"/>
            <a:ext cx="9144000" cy="17261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500" dirty="0" smtClean="0"/>
              <a:t>Проверив соответствие порядка выдвижения кандидата соответствующие избирательные комиссии должны принять решение о регистрации кандидата либо об отказе в регистрации.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9741</TotalTime>
  <Words>975</Words>
  <Application>Microsoft Office PowerPoint</Application>
  <PresentationFormat>Экран (4:3)</PresentationFormat>
  <Paragraphs>79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Tw Cen MT</vt:lpstr>
      <vt:lpstr>Wingdings</vt:lpstr>
      <vt:lpstr>Wingdings 2</vt:lpstr>
      <vt:lpstr>Обычная</vt:lpstr>
      <vt:lpstr>Порядок назначения и основные этапы подготовки и проведения выборов в органы местного самоуправления Челябинской области  </vt:lpstr>
      <vt:lpstr>Порядок назначения и основные этапы выборов</vt:lpstr>
      <vt:lpstr>Порядок назначения и основные этапы выборов</vt:lpstr>
      <vt:lpstr>Порядок назначения и основные этапы выборов</vt:lpstr>
      <vt:lpstr>Порядок назначения и основные этапы выборов  Назначение выборов</vt:lpstr>
      <vt:lpstr>Порядок назначения и основные этапы выборов  Назначение выборов</vt:lpstr>
      <vt:lpstr>Порядок назначения и основные этапы выборов  Выдвижение кандидатов и их регистрация</vt:lpstr>
      <vt:lpstr>Порядок назначения и основные этапы выборов  Выдвижение кандидатов и их регистрация</vt:lpstr>
      <vt:lpstr>Порядок назначения и основные этапы выборов  Выдвижение кандидатов и их регистрация</vt:lpstr>
      <vt:lpstr>Порядок назначения и основные этапы выборов  Выдвижение кандидатов и их регистрация</vt:lpstr>
      <vt:lpstr>Порядок назначения и основные этапы выборов  Предвыборная агитация</vt:lpstr>
      <vt:lpstr>Порядок назначения и основные этапы выборов  Предвыборная агитация</vt:lpstr>
      <vt:lpstr>Порядок назначения и основные этапы выборов  Предвыборная агитация</vt:lpstr>
      <vt:lpstr>Проведение голосования</vt:lpstr>
      <vt:lpstr>Проведение голосования  голосования вне помещения</vt:lpstr>
      <vt:lpstr>Подсчет голосов</vt:lpstr>
      <vt:lpstr>Определение результатов выборов</vt:lpstr>
      <vt:lpstr>Официальное опубликование результатов выборов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s46arm02</dc:creator>
  <cp:lastModifiedBy>Комиссия Избирательная</cp:lastModifiedBy>
  <cp:revision>979</cp:revision>
  <cp:lastPrinted>2019-06-06T07:37:52Z</cp:lastPrinted>
  <dcterms:created xsi:type="dcterms:W3CDTF">2019-02-19T12:53:50Z</dcterms:created>
  <dcterms:modified xsi:type="dcterms:W3CDTF">2019-06-06T07:43:11Z</dcterms:modified>
</cp:coreProperties>
</file>