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5"/>
  </p:notesMasterIdLst>
  <p:sldIdLst>
    <p:sldId id="396" r:id="rId2"/>
    <p:sldId id="398" r:id="rId3"/>
    <p:sldId id="399" r:id="rId4"/>
    <p:sldId id="400" r:id="rId5"/>
    <p:sldId id="273" r:id="rId6"/>
    <p:sldId id="302" r:id="rId7"/>
    <p:sldId id="304" r:id="rId8"/>
    <p:sldId id="306" r:id="rId9"/>
    <p:sldId id="308" r:id="rId10"/>
    <p:sldId id="380" r:id="rId11"/>
    <p:sldId id="401" r:id="rId12"/>
    <p:sldId id="402" r:id="rId13"/>
    <p:sldId id="3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477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DB6F-75EB-4370-B86E-E334BEB49584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E80CF-CAE5-42D6-B414-AA5ADA267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2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Традиционно протокол УИК составляется вручную, путём</a:t>
            </a:r>
            <a:r>
              <a:rPr lang="ru-RU" baseline="0" dirty="0" smtClean="0"/>
              <a:t> заполнения бланка.</a:t>
            </a:r>
          </a:p>
          <a:p>
            <a:r>
              <a:rPr lang="ru-RU" baseline="0" dirty="0" smtClean="0"/>
              <a:t>Новая технология позволяет автоматизировать сразу два процесса: изготовление протокола и его автоматизированный ввод в базу данных ГАС «Выборы».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CCCAB-9284-468C-ACA9-8CD621B95C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обучения является предварительной и примерной.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CCCAB-9284-468C-ACA9-8CD621B95C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3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39775"/>
            <a:ext cx="4933950" cy="3700463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2EAB-F5DE-4473-826D-596DEB523F8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7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98A0BA-3472-470F-B6A4-F7D404C87BBF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922857-144F-44A1-A901-A28B2A3A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egendymagnitki.ru/wp-content/uploads/2015/05/publichnye-obshhestv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7" y="857323"/>
            <a:ext cx="7037483" cy="51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343" y="142852"/>
            <a:ext cx="8715375" cy="2428891"/>
          </a:xfrm>
          <a:prstGeom prst="roundRect">
            <a:avLst/>
          </a:prstGeom>
          <a:solidFill>
            <a:schemeClr val="bg1">
              <a:lumMod val="50000"/>
              <a:alpha val="14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5072063" cy="2071702"/>
          </a:xfrm>
        </p:spPr>
        <p:txBody>
          <a:bodyPr>
            <a:normAutofit lnSpcReduction="10000"/>
          </a:bodyPr>
          <a:lstStyle/>
          <a:p>
            <a:pPr marL="0" indent="371475" algn="just" eaLnBrk="1" hangingPunct="1">
              <a:buFont typeface="Wingdings 2" pitchFamily="18" charset="2"/>
              <a:buNone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0" indent="371475" algn="just" eaLnBrk="1" hangingPunct="1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Обращения от избирателей принимаются до 14.00 часов по местному времени.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Обращения, представленные позже указанного времени, не подлежат удовлетворению, о чем незамедлительно сообщается избирателю или лицу, с чьей помощью представлено обращение</a:t>
            </a:r>
            <a:r>
              <a:rPr lang="ru-RU" alt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657" t="4827" r="7272" b="7320"/>
          <a:stretch>
            <a:fillRect/>
          </a:stretch>
        </p:blipFill>
        <p:spPr bwMode="auto">
          <a:xfrm>
            <a:off x="6000760" y="285747"/>
            <a:ext cx="2643215" cy="211457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57158" y="2714620"/>
            <a:ext cx="85725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 eaLnBrk="1" hangingPunct="1">
              <a:defRPr/>
            </a:pPr>
            <a:r>
              <a:rPr lang="ru-RU" sz="1600" b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окончании голосования с использованием каждого переносного ящика для голосования участковая комиссия составляет акт, в котором указываются </a:t>
            </a:r>
          </a:p>
          <a:p>
            <a:pPr indent="361950" algn="just" eaLnBrk="1" hangingPunct="1">
              <a:defRPr/>
            </a:pPr>
            <a:endParaRPr lang="ru-RU" sz="1600" b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бюллетеней, выданных членам участковой комиссии с правом решающего голоса, проводившим голосование вне помещения для голосования, </a:t>
            </a:r>
          </a:p>
          <a:p>
            <a:pPr indent="361950" algn="just" eaLnBrk="1" hangingPunct="1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письменных заявлений избирателей о предоставлении им возможности проголосовать вне помещения для голосования,</a:t>
            </a:r>
          </a:p>
          <a:p>
            <a:pPr indent="361950" algn="just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1950" algn="just" eaLnBrk="1" hangingPunct="1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выданных избирателям и возвращенных (неиспользованных, испорченных избирателями) бюллетеней. </a:t>
            </a:r>
          </a:p>
          <a:p>
            <a:pPr indent="361950" algn="just" eaLnBrk="1" hangingPunct="1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0" y="4929196"/>
            <a:ext cx="9144000" cy="571505"/>
          </a:xfrm>
          <a:prstGeom prst="homePlate">
            <a:avLst>
              <a:gd name="adj" fmla="val 73191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0" y="3428997"/>
            <a:ext cx="9144000" cy="642943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0" y="4143379"/>
            <a:ext cx="9144000" cy="714375"/>
          </a:xfrm>
          <a:prstGeom prst="homePlate">
            <a:avLst>
              <a:gd name="adj" fmla="val 75600"/>
            </a:avLst>
          </a:prstGeom>
          <a:solidFill>
            <a:srgbClr val="00206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783065"/>
            <a:ext cx="892971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Хранение переносного ящика в пределах видимости членов УИК и наблюдателей обеспечивает секретарь комиссии.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531"/>
            <a:ext cx="4860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 избирательная комиссия </a:t>
            </a:r>
            <a:r>
              <a:rPr lang="ru-RU" sz="2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г.Сатки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Саткинского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района  </a:t>
            </a:r>
            <a:endParaRPr lang="ru-RU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037" y="2492896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особенностях перехода на безналичный расчет выплаты дополнительной оплаты вознаграждения членам УИК и ТИК при проведении избирательных кампаний в единый день голосования 8 сентября 2019</a:t>
            </a:r>
            <a:r>
              <a:rPr lang="ru-RU" sz="247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55172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Ануфриева Татьяна Борисовна</a:t>
            </a:r>
          </a:p>
          <a:p>
            <a:pPr algn="ctr">
              <a:defRPr/>
            </a:pPr>
            <a:r>
              <a:rPr lang="ru-RU" sz="27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895145225312</a:t>
            </a:r>
            <a:endParaRPr lang="ru-RU" sz="27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0263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800" b="1" i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Приятного просмотра фильма </a:t>
            </a:r>
            <a:endParaRPr lang="ru-RU" sz="4800" b="1" i="1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избирательная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</a:t>
            </a:r>
            <a:r>
              <a:rPr lang="ru-RU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г.Сатки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Саткинского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 </a:t>
            </a:r>
          </a:p>
        </p:txBody>
      </p:sp>
    </p:spTree>
    <p:extLst>
      <p:ext uri="{BB962C8B-B14F-4D97-AF65-F5344CB8AC3E}">
        <p14:creationId xmlns:p14="http://schemas.microsoft.com/office/powerpoint/2010/main" val="254855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 descr="Общественные организаций Магнитогорска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3"/>
          <a:stretch/>
        </p:blipFill>
        <p:spPr bwMode="auto">
          <a:xfrm>
            <a:off x="2714612" y="2143116"/>
            <a:ext cx="3387741" cy="298568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6766" y="3672701"/>
            <a:ext cx="8640713" cy="1580065"/>
          </a:xfrm>
          <a:prstGeom prst="rect">
            <a:avLst/>
          </a:prstGeom>
          <a:solidFill>
            <a:schemeClr val="tx2">
              <a:lumMod val="2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635" y="2051357"/>
            <a:ext cx="8640713" cy="1536129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635" y="5337981"/>
            <a:ext cx="8640713" cy="52801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" y="857323"/>
            <a:ext cx="9143870" cy="616719"/>
          </a:xfr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53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информационных технологий при подготовке и проведения выборов</a:t>
            </a:r>
          </a:p>
        </p:txBody>
      </p:sp>
      <p:pic>
        <p:nvPicPr>
          <p:cNvPr id="7" name="Рисунок 6" descr="log_n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1B5"/>
              </a:clrFrom>
              <a:clrTo>
                <a:srgbClr val="CCC1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1186" y="842807"/>
            <a:ext cx="782684" cy="61671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785" y="2250208"/>
            <a:ext cx="6786053" cy="1169815"/>
          </a:xfrm>
          <a:prstGeom prst="rect">
            <a:avLst/>
          </a:prstGeom>
        </p:spPr>
        <p:txBody>
          <a:bodyPr/>
          <a:lstStyle/>
          <a:p>
            <a:pPr marL="289317" lvl="1" indent="53578" defTabSz="685789">
              <a:spcAft>
                <a:spcPts val="1350"/>
              </a:spcAft>
              <a:buFontTx/>
              <a:buChar char="•"/>
            </a:pPr>
            <a:r>
              <a:rPr lang="en-US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технология «Мобильный избиратель»;</a:t>
            </a:r>
          </a:p>
          <a:p>
            <a:pPr marL="289317" lvl="1" indent="53578" defTabSz="685789">
              <a:spcAft>
                <a:spcPts val="1350"/>
              </a:spcAft>
              <a:buFontTx/>
              <a:buChar char="•"/>
            </a:pPr>
            <a:r>
              <a:rPr lang="en-US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технология видеонаблюдения на УИК и ТИК;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091" y="3874127"/>
            <a:ext cx="63725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17" lvl="1" indent="53578" defTabSz="685789">
              <a:spcAft>
                <a:spcPts val="1350"/>
              </a:spcAft>
              <a:buFontTx/>
              <a:buChar char="•"/>
            </a:pPr>
            <a:r>
              <a:rPr lang="en-US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технология </a:t>
            </a:r>
            <a:r>
              <a:rPr lang="en-US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QR</a:t>
            </a: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код в протоколах УИК;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873" y="5388762"/>
            <a:ext cx="78306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17" lvl="1" indent="53578" defTabSz="685789">
              <a:spcAft>
                <a:spcPts val="1350"/>
              </a:spcAft>
              <a:buFontTx/>
              <a:buChar char="•"/>
            </a:pP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технология цифровых участковых комиссий.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8757" y="1534513"/>
            <a:ext cx="8647007" cy="456373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0339" y="1521535"/>
            <a:ext cx="40382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17" lvl="1" defTabSz="685789">
              <a:spcAft>
                <a:spcPts val="1350"/>
              </a:spcAft>
            </a:pP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Применяемая технология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390" y="4415506"/>
            <a:ext cx="8471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17" lvl="1" indent="53578" defTabSz="685789">
              <a:spcAft>
                <a:spcPts val="1350"/>
              </a:spcAft>
              <a:buFontTx/>
              <a:buChar char="•"/>
            </a:pPr>
            <a:r>
              <a:rPr lang="en-US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100" b="1" dirty="0">
                <a:solidFill>
                  <a:srgbClr val="F2E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применение КОИБ (комплексов обработки избирательных бюллетеней);</a:t>
            </a:r>
          </a:p>
        </p:txBody>
      </p:sp>
    </p:spTree>
    <p:extLst>
      <p:ext uri="{BB962C8B-B14F-4D97-AF65-F5344CB8AC3E}">
        <p14:creationId xmlns:p14="http://schemas.microsoft.com/office/powerpoint/2010/main" val="38885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955" t="16403" r="57774" b="6268"/>
          <a:stretch/>
        </p:blipFill>
        <p:spPr>
          <a:xfrm>
            <a:off x="197639" y="1830469"/>
            <a:ext cx="2723134" cy="3456285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352727" y="2089689"/>
            <a:ext cx="2947415" cy="1987364"/>
          </a:xfrm>
          <a:prstGeom prst="wedgeRectCallout">
            <a:avLst>
              <a:gd name="adj1" fmla="val -116535"/>
              <a:gd name="adj2" fmla="val 8823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0" y="5286755"/>
            <a:ext cx="6973798" cy="736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789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монтажа средств видеонаблюдения </a:t>
            </a:r>
          </a:p>
          <a:p>
            <a:pPr algn="ctr" defTabSz="685789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04.07.2019 по 20.08.2019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894192" y="4725030"/>
            <a:ext cx="2193510" cy="1155134"/>
          </a:xfrm>
          <a:prstGeom prst="rect">
            <a:avLst/>
          </a:prstGeom>
          <a:solidFill>
            <a:schemeClr val="tx1">
              <a:lumMod val="6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r>
              <a:rPr lang="ru-RU" sz="135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Срок хранения записей </a:t>
            </a:r>
          </a:p>
          <a:p>
            <a:pPr algn="ctr" defTabSz="685789"/>
            <a:r>
              <a:rPr lang="ru-RU" sz="135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3 месяца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865128" y="880013"/>
            <a:ext cx="2163694" cy="3951804"/>
          </a:xfrm>
          <a:prstGeom prst="rect">
            <a:avLst/>
          </a:prstGeom>
          <a:solidFill>
            <a:schemeClr val="tx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9">
              <a:defRPr/>
            </a:pPr>
            <a:fld id="{DA5F150B-431B-490E-ADEF-0931EF561DDA}" type="slidenum">
              <a:rPr lang="ru-RU">
                <a:solidFill>
                  <a:srgbClr val="EEECE1">
                    <a:shade val="50000"/>
                  </a:srgbClr>
                </a:solidFill>
                <a:latin typeface="Arial" charset="0"/>
                <a:ea typeface="+mn-ea"/>
              </a:rPr>
              <a:pPr defTabSz="685789">
                <a:defRPr/>
              </a:pPr>
              <a:t>3</a:t>
            </a:fld>
            <a:endParaRPr lang="ru-RU">
              <a:solidFill>
                <a:srgbClr val="EEECE1">
                  <a:shade val="50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" y="857325"/>
            <a:ext cx="9143740" cy="323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789"/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Организация видео и аудио трансляций из помещений УИК и ТИК на выборах</a:t>
            </a:r>
          </a:p>
        </p:txBody>
      </p:sp>
      <p:pic>
        <p:nvPicPr>
          <p:cNvPr id="58" name="Рисунок 57" descr="log_n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1B5"/>
              </a:clrFrom>
              <a:clrTo>
                <a:srgbClr val="CCC1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085" y="854366"/>
            <a:ext cx="701785" cy="552974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73928" y="1293926"/>
            <a:ext cx="214636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9"/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Охват технологии </a:t>
            </a:r>
          </a:p>
          <a:p>
            <a:pPr defTabSz="685789"/>
            <a:endParaRPr lang="ru-RU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685789"/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 объектам:</a:t>
            </a:r>
          </a:p>
          <a:p>
            <a:pPr marL="214309" indent="-214309" defTabSz="685789">
              <a:buFontTx/>
              <a:buChar char="-"/>
            </a:pP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54% 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УИК;</a:t>
            </a:r>
          </a:p>
          <a:p>
            <a:pPr marL="214309" indent="-214309" defTabSz="685789">
              <a:buFontTx/>
              <a:buChar char="-"/>
            </a:pP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100% 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ТИК;</a:t>
            </a:r>
          </a:p>
          <a:p>
            <a:pPr defTabSz="685789"/>
            <a:endParaRPr lang="ru-RU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685789"/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 числу избирателей:</a:t>
            </a:r>
          </a:p>
          <a:p>
            <a:pPr marL="214309" indent="-214309" defTabSz="685789">
              <a:buFontTx/>
              <a:buChar char="-"/>
            </a:pP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81% 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 общей численности;</a:t>
            </a:r>
          </a:p>
          <a:p>
            <a:pPr marL="214309" indent="-214309" defTabSz="685789">
              <a:buFontTx/>
              <a:buChar char="-"/>
            </a:pP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94% 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 </a:t>
            </a:r>
            <a:r>
              <a:rPr lang="ru-RU" sz="1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г.Челябинску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214309" indent="-214309" defTabSz="685789">
              <a:buFontTx/>
              <a:buChar char="-"/>
            </a:pP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92% 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 </a:t>
            </a:r>
            <a:r>
              <a:rPr lang="ru-RU" sz="1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г.Магнитогорску</a:t>
            </a: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443" y="1157400"/>
            <a:ext cx="6603731" cy="651467"/>
          </a:xfrm>
          <a:prstGeom prst="rect">
            <a:avLst/>
          </a:prstGeom>
          <a:solidFill>
            <a:schemeClr val="bg1">
              <a:lumMod val="65000"/>
              <a:lumOff val="3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r>
              <a:rPr lang="ru-RU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По результатам Работы по монтажу ТС видеонаблюдения на объекте ТИК/УИК составляется </a:t>
            </a:r>
            <a:r>
              <a:rPr lang="ru-RU" sz="135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Акт об установке средства видеонаблюдения и трансляции изображения на объекте видеонаблюдения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76309" y="2121838"/>
          <a:ext cx="2875320" cy="2013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320">
                  <a:extLst>
                    <a:ext uri="{9D8B030D-6E8A-4147-A177-3AD203B41FA5}">
                      <a16:colId xmlns="" xmlns:a16="http://schemas.microsoft.com/office/drawing/2014/main" val="1857200285"/>
                    </a:ext>
                  </a:extLst>
                </a:gridCol>
              </a:tblGrid>
              <a:tr h="3670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</a:t>
                      </a:r>
                      <a:r>
                        <a:rPr lang="ru-RU" sz="900" u="sng">
                          <a:effectLst/>
                        </a:rPr>
                        <a:t>УИК/ТИК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(нужное подчеркнуть):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719029"/>
                  </a:ext>
                </a:extLst>
              </a:tr>
              <a:tr h="16218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_______________ /______________</a:t>
                      </a:r>
                      <a:r>
                        <a:rPr lang="ru-RU" sz="800" dirty="0">
                          <a:effectLst/>
                        </a:rPr>
                        <a:t>/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(Подпись / Ф.И.О.)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М.П.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Настоящей подписью удостоверяет: проверена комплектность, работоспособность, качество изображения и соответствие установки и настройки со схемой размещения (приложение № 1) средств видеонаблюдения и трансляции изображения.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Получен инструктаж по работе со средством видеонаблюдения и трансляции изображения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2773920"/>
                  </a:ext>
                </a:extLst>
              </a:tr>
            </a:tbl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3029574" y="4108932"/>
            <a:ext cx="3744086" cy="1155134"/>
          </a:xfrm>
          <a:prstGeom prst="rect">
            <a:avLst/>
          </a:prstGeom>
          <a:solidFill>
            <a:schemeClr val="accent6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9"/>
            <a:r>
              <a:rPr lang="ru-RU" sz="120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Основные вопросы инструктажа:</a:t>
            </a:r>
          </a:p>
          <a:p>
            <a:pPr marL="214309" indent="-214309" defTabSz="685789">
              <a:buFontTx/>
              <a:buChar char="-"/>
            </a:pPr>
            <a:r>
              <a:rPr lang="ru-RU" sz="120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Осуществление мониторинга ТС;</a:t>
            </a:r>
          </a:p>
          <a:p>
            <a:pPr marL="214309" indent="-214309" defTabSz="685789">
              <a:buFontTx/>
              <a:buChar char="-"/>
            </a:pPr>
            <a:r>
              <a:rPr lang="ru-RU" sz="120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определение по индикации камеры режима работы (работает/не работает, ошибка, авария и т.п.);</a:t>
            </a:r>
          </a:p>
          <a:p>
            <a:pPr marL="214309" indent="-214309" defTabSz="685789">
              <a:buFontTx/>
              <a:buChar char="-"/>
            </a:pPr>
            <a:r>
              <a:rPr lang="ru-RU" sz="1200" b="1" dirty="0">
                <a:solidFill>
                  <a:srgbClr val="EEECE1">
                    <a:lumMod val="25000"/>
                  </a:srgbClr>
                </a:solidFill>
                <a:latin typeface="Arial"/>
              </a:rPr>
              <a:t>Телефоны горячей линии.</a:t>
            </a:r>
          </a:p>
        </p:txBody>
      </p:sp>
    </p:spTree>
    <p:extLst>
      <p:ext uri="{BB962C8B-B14F-4D97-AF65-F5344CB8AC3E}">
        <p14:creationId xmlns:p14="http://schemas.microsoft.com/office/powerpoint/2010/main" val="2862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639" y="857323"/>
            <a:ext cx="8748723" cy="5153622"/>
          </a:xfrm>
          <a:prstGeom prst="rect">
            <a:avLst/>
          </a:prstGeom>
          <a:solidFill>
            <a:schemeClr val="tx2">
              <a:lumMod val="1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3137" y="1404423"/>
            <a:ext cx="9143739" cy="393849"/>
          </a:xfrm>
          <a:prstGeom prst="rect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Изменения в Инструкции по размещению данных ГАС «Выборы» в сети «Интернет»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9314" y="3027947"/>
            <a:ext cx="9143739" cy="1749778"/>
          </a:xfrm>
          <a:prstGeom prst="rect">
            <a:avLst/>
          </a:prstGeom>
          <a:solidFill>
            <a:schemeClr val="accent2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9"/>
            <a:endParaRPr lang="ru-R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" y="857325"/>
            <a:ext cx="9143739" cy="504040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/>
              <a:t>Размещение информации в сети «Интернет»</a:t>
            </a:r>
          </a:p>
        </p:txBody>
      </p:sp>
      <p:pic>
        <p:nvPicPr>
          <p:cNvPr id="9" name="Рисунок 8" descr="log_n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1B5"/>
              </a:clrFrom>
              <a:clrTo>
                <a:srgbClr val="CCC1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38" y="857324"/>
            <a:ext cx="838033" cy="660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37457" y="3352238"/>
            <a:ext cx="8986968" cy="15661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Данные о предварительных итогах и сводная таблица предварительных итогов выборов должны быть размещены в сети интернет:</a:t>
            </a:r>
          </a:p>
          <a:p>
            <a:pPr marL="214309" indent="-214309" defTabSz="685789"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Федеральные, региональные, местные (уровень городских округов и  муниципальных районов)</a:t>
            </a:r>
          </a:p>
          <a:p>
            <a:pPr defTabSz="685789"/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– не позднее </a:t>
            </a:r>
            <a:r>
              <a:rPr lang="ru-RU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8 часов после окончания голосования </a:t>
            </a: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</a:t>
            </a:r>
            <a:r>
              <a:rPr lang="ru-RU" sz="135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не позднее 04:00ч. 9 сентября 2019</a:t>
            </a: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);</a:t>
            </a:r>
          </a:p>
          <a:p>
            <a:pPr marL="214309" indent="-214309" defTabSz="685789"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 совмещении выборов - не позднее </a:t>
            </a:r>
            <a:r>
              <a:rPr lang="ru-RU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 часов после окончания голосования </a:t>
            </a:r>
          </a:p>
          <a:p>
            <a:pPr defTabSz="685789"/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(</a:t>
            </a:r>
            <a:r>
              <a:rPr lang="ru-RU" sz="135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не позднее 06:00ч. 9 сентября 2019</a:t>
            </a: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);</a:t>
            </a:r>
          </a:p>
          <a:p>
            <a:pPr marL="214309" indent="-214309" defTabSz="685789"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 проведении выборов в поселениях – </a:t>
            </a:r>
            <a:r>
              <a:rPr lang="ru-RU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сутки</a:t>
            </a:r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после окончания голосования (не позднее 20:00ч.</a:t>
            </a:r>
          </a:p>
          <a:p>
            <a:pPr defTabSz="685789"/>
            <a:r>
              <a:rPr lang="ru-RU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9 сентября 2019).</a:t>
            </a:r>
          </a:p>
          <a:p>
            <a:pPr defTabSz="685789"/>
            <a:endParaRPr lang="ru-RU" sz="16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defTabSz="685789"/>
            <a:endParaRPr lang="ru-RU" sz="16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3137" y="1847840"/>
            <a:ext cx="9143739" cy="1133213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9"/>
            <a:endParaRPr lang="ru-RU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9314" y="1780417"/>
            <a:ext cx="9157006" cy="12323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r>
              <a:rPr lang="ru-RU" sz="135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Создание страниц территориальных избирательных комиссий на официальном Сайте ИКСРФ.</a:t>
            </a:r>
          </a:p>
          <a:p>
            <a:pPr algn="ctr" defTabSz="685789"/>
            <a:r>
              <a:rPr lang="ru-RU" sz="135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Обязательные разделы:</a:t>
            </a:r>
            <a:r>
              <a:rPr lang="ru-RU" sz="135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pPr algn="ctr" defTabSz="685789"/>
            <a:r>
              <a:rPr lang="ru-RU" sz="135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 комиссии, </a:t>
            </a:r>
            <a:r>
              <a:rPr lang="ru-RU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решения</a:t>
            </a:r>
            <a:r>
              <a:rPr lang="ru-RU" sz="135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</a:t>
            </a:r>
            <a:r>
              <a:rPr lang="ru-RU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новости</a:t>
            </a:r>
            <a:r>
              <a:rPr lang="ru-RU" sz="135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</a:t>
            </a:r>
            <a:r>
              <a:rPr lang="ru-RU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135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избирательные комиссии, выборы и референдумы, </a:t>
            </a:r>
            <a:r>
              <a:rPr lang="ru-RU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работа с обращениями</a:t>
            </a:r>
            <a:r>
              <a:rPr lang="ru-RU" sz="135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баннеры и ссылки, архивы выборов.</a:t>
            </a:r>
          </a:p>
          <a:p>
            <a:pPr algn="ctr" defTabSz="685789"/>
            <a:r>
              <a:rPr lang="ru-RU" sz="1350" b="1" u="sng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Срок исполнения до 13 августа 2019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3137" y="4833116"/>
            <a:ext cx="9143739" cy="1167562"/>
          </a:xfrm>
          <a:prstGeom prst="rect">
            <a:avLst/>
          </a:prstGeom>
          <a:solidFill>
            <a:schemeClr val="accent4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9"/>
            <a:endParaRPr lang="ru-R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9314" y="4918367"/>
            <a:ext cx="9133471" cy="9560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9"/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Крайнее время ввода протокола УИК в ГАС «Выборы» - 3:30ч. (5:30ч.).</a:t>
            </a:r>
          </a:p>
          <a:p>
            <a:pPr algn="ctr" defTabSz="685789"/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 выборах Президента РФ после 3:30ч. Ввели данные в ГАС «Выборы» </a:t>
            </a:r>
            <a:r>
              <a:rPr lang="ru-RU" sz="1200" b="1" dirty="0">
                <a:solidFill>
                  <a:srgbClr val="FCF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26 УИК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</a:p>
          <a:p>
            <a:pPr marL="2271676" lvl="6" indent="-214309" defTabSz="685789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6 УИК – </a:t>
            </a:r>
            <a:r>
              <a:rPr lang="ru-RU" sz="1200" b="1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Тракторозаводский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р-н (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 КОИБ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), Калининский р-н;</a:t>
            </a:r>
          </a:p>
          <a:p>
            <a:pPr marL="2271676" lvl="6" indent="-214309" defTabSz="685789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 УИК – </a:t>
            </a:r>
            <a:r>
              <a:rPr lang="ru-R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Еткульский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р-н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;</a:t>
            </a:r>
          </a:p>
          <a:p>
            <a:pPr marL="2271676" lvl="6" indent="-214309" defTabSz="685789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 УИК – Орджоникидзевский р-н, Центральный р-н, Ленинский р-н (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 КОИБ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);</a:t>
            </a:r>
          </a:p>
          <a:p>
            <a:pPr marL="2271676" lvl="6" indent="-214309" defTabSz="685789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 УИК – Курчатовский р-н, Металлургический р-н, </a:t>
            </a:r>
            <a:r>
              <a:rPr lang="ru-R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Сосновскийр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-н</a:t>
            </a:r>
            <a:r>
              <a:rPr lang="ru-RU" sz="1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9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работы участковой избирательной комиссии </a:t>
            </a:r>
            <a:br>
              <a:rPr lang="ru-RU" sz="2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организации и проведению голосования избирателей вне помещения для голосования</a:t>
            </a:r>
            <a:endParaRPr lang="ru-RU" sz="25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25" cy="1928826"/>
          </a:xfrm>
        </p:spPr>
        <p:txBody>
          <a:bodyPr>
            <a:normAutofit/>
          </a:bodyPr>
          <a:lstStyle/>
          <a:p>
            <a:pPr marL="0" indent="371475" algn="just" eaLnBrk="1" hangingPunct="1"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возможность проголосовать вне помещения для голосования  только тем избирателям, которые внесены в список избирателей на данном избирательном участке и не имеют возможности самостоятельно явиться в помещение для голосования по состоянию здоровья, по причине инвалидности или содержания под стражей. </a:t>
            </a:r>
          </a:p>
          <a:p>
            <a:pPr marL="0" indent="371475" algn="just" eaLnBrk="1" hangingPunct="1"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начала работы комиссии лица, имеющие право на голосование вне помещения для голосования, могут уведомить об этом соответствующую УИК, а комиссия обязана зарегистрировать такое обращение в специальном реестре.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1571612"/>
            <a:ext cx="8869362" cy="1928826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20" y="3643314"/>
            <a:ext cx="8501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>
                <a:latin typeface="Franklin Gothic Book" pitchFamily="34" charset="0"/>
              </a:rPr>
              <a:t>	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Обращение может быть как устное, так и письменное, кроме того, обращение может быть представлено как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самим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избирателем, так и при помощи иных лиц.</a:t>
            </a:r>
          </a:p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правило, члены участковой избирательной комиссии на стадии выдачи избирателям приглашений для сверки списков избирателей и непосредственно приглашений для участия в голосовании уточняют желание избирателей в помощи для организации голосования вне помещения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Количество переносных ящиков определяется решением вышестоящей комиссии, а если территория единого округа совпадает с территорией  избирательного участка – решением УИК. При  совмещении выборов разных уровней количество ящиков может быть увеличено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400" b="1" dirty="0">
              <a:latin typeface="Franklin Gothic Book" pitchFamily="34" charset="0"/>
            </a:endParaRPr>
          </a:p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400" b="1" dirty="0">
              <a:latin typeface="Franklin Gothic Boo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640990">
            <a:off x="885608" y="3663139"/>
            <a:ext cx="269140" cy="198415"/>
          </a:xfrm>
          <a:prstGeom prst="corne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640990">
            <a:off x="885608" y="4234643"/>
            <a:ext cx="269140" cy="198415"/>
          </a:xfrm>
          <a:prstGeom prst="corne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8640990">
            <a:off x="885609" y="5211023"/>
            <a:ext cx="269140" cy="198415"/>
          </a:xfrm>
          <a:prstGeom prst="corne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1000132"/>
          </a:xfrm>
        </p:spPr>
        <p:txBody>
          <a:bodyPr>
            <a:normAutofit lnSpcReduction="10000"/>
          </a:bodyPr>
          <a:lstStyle/>
          <a:p>
            <a:pPr marL="0" indent="371475" algn="just" eaLnBrk="1" hangingPunct="1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начала голосования пустые переносные ящики предъявляются в помещении для голосования членам УИК и иным присутствующим лицам</a:t>
            </a:r>
          </a:p>
          <a:p>
            <a:pPr marL="0" indent="371475" algn="just" eaLnBrk="1" hangingPunct="1">
              <a:buClrTx/>
              <a:buSzPct val="80000"/>
              <a:buFont typeface="Wingdings" pitchFamily="2" charset="2"/>
              <a:buChar char="Ø"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0" indent="371475" algn="just" eaLnBrk="1" hangingPunct="1">
              <a:buClrTx/>
              <a:buSzPct val="80000"/>
              <a:buFont typeface="Wingdings" pitchFamily="2" charset="2"/>
              <a:buChar char="Ø"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0" indent="371475" algn="just" eaLnBrk="1" hangingPunct="1">
              <a:buClrTx/>
              <a:buSzPct val="80000"/>
              <a:buFont typeface="Wingdings" pitchFamily="2" charset="2"/>
              <a:buChar char="Ø"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0" indent="371475" algn="just" eaLnBrk="1" hangingPunct="1">
              <a:buClrTx/>
              <a:buSzPct val="80000"/>
              <a:buFont typeface="Wingdings" pitchFamily="2" charset="2"/>
              <a:buChar char="Ø"/>
            </a:pPr>
            <a:endParaRPr lang="ru-RU" altLang="ru-RU" sz="1800" dirty="0" smtClean="0">
              <a:solidFill>
                <a:schemeClr val="tx1"/>
              </a:solidFill>
            </a:endParaRPr>
          </a:p>
        </p:txBody>
      </p:sp>
      <p:sp>
        <p:nvSpPr>
          <p:cNvPr id="62468" name="Содержимое 2"/>
          <p:cNvSpPr txBox="1">
            <a:spLocks/>
          </p:cNvSpPr>
          <p:nvPr/>
        </p:nvSpPr>
        <p:spPr bwMode="auto">
          <a:xfrm>
            <a:off x="357158" y="1142984"/>
            <a:ext cx="85725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71475" algn="just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Уполномоченные соответствующим решением члены УИК опечатывают (пломбируют) и нумеруют переносные ящики, обеспечивают их сохранность до выезда/выхода для проведения голосования вне помещения для голосования.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4209557" y="648171"/>
            <a:ext cx="500066" cy="632436"/>
          </a:xfrm>
          <a:prstGeom prst="stripedRightArrow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5720" y="2571744"/>
            <a:ext cx="5178425" cy="21431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371475" algn="just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Не позднее чем за 30 минут до предстоящего выезда (выхода) для проведения голосования вне помещения для голосования председатель УИК объявляет о том, что члены УИК будут проводить такое голосование, а также предлагает членам участковой комиссии с правом совещательного голоса и наблюдателям присутствовать при его проведении. </a:t>
            </a:r>
          </a:p>
          <a:p>
            <a:pPr indent="371475" algn="just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0537" r="5169" b="2857"/>
          <a:stretch>
            <a:fillRect/>
          </a:stretch>
        </p:blipFill>
        <p:spPr bwMode="auto">
          <a:xfrm>
            <a:off x="5572132" y="2428868"/>
            <a:ext cx="3429000" cy="24288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642910" y="5214950"/>
            <a:ext cx="8215313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71475" algn="just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Председатель УИК определяет очередность выезда членов УИК с правом совещательного голоса и наблюдателей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 тем, чтобы в проведении каждого выезда для голосования присутствовало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двух членов комиссии с правом совещательного голоса и/или наблюдателей от разных кандидатов, разных избирательных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объединений.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852235" y="1934055"/>
            <a:ext cx="500066" cy="632436"/>
          </a:xfrm>
          <a:prstGeom prst="stripedRightArrow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Содержимое 2"/>
          <p:cNvSpPr txBox="1">
            <a:spLocks/>
          </p:cNvSpPr>
          <p:nvPr/>
        </p:nvSpPr>
        <p:spPr bwMode="auto">
          <a:xfrm>
            <a:off x="357188" y="1214437"/>
            <a:ext cx="5072062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 eaLnBrk="1" hangingPunct="1"/>
            <a:r>
              <a:rPr lang="ru-RU" altLang="ru-RU">
                <a:cs typeface="Arial" pitchFamily="34" charset="0"/>
              </a:rPr>
              <a:t> </a:t>
            </a:r>
          </a:p>
        </p:txBody>
      </p:sp>
      <p:sp>
        <p:nvSpPr>
          <p:cNvPr id="86019" name="Содержимое 2"/>
          <p:cNvSpPr txBox="1">
            <a:spLocks/>
          </p:cNvSpPr>
          <p:nvPr/>
        </p:nvSpPr>
        <p:spPr bwMode="auto">
          <a:xfrm>
            <a:off x="142844" y="214290"/>
            <a:ext cx="8858312" cy="2857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Голосование вне помещения для голосования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менее двух членов участковой комиссии с правом решающего голоса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один член участковой комиссии с правом решающего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голоса, 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только при условии, что при проведении голосования вне помещения для голосования присутствует не менее двух лиц из числа членов комиссии с правом совещательного голоса и/или наблюдателей от разных кандидатов, разных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избирательных объединений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этом комиссия должна обеспечить равные с выезжающими для проведения голосования членами УИК с правом решающего голоса возможности прибытия к месту проведения голосования  не менее чем двум членам комиссии с правом совещательного голоса, наблюдателям 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Секретарь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УИК выдает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заверенную выписку из реестра содержащую необходимые данные об избирателе и о поступившем заявлении (устном обращении) о предоставлении возможности проголосовать вне помещения для голосования, членам участковой комиссии, выезжающим по заявлениям, обращениям. 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Член УИК с правом решающего голоса получает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под роспись бюллетени для проведения голосования вне помещения для голосования.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14282" y="3357562"/>
            <a:ext cx="8858312" cy="33575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361950" algn="ctr" eaLnBrk="1" hangingPunct="1">
              <a:defRPr/>
            </a:pPr>
            <a:r>
              <a:rPr lang="ru-RU" b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выезде (выходе) к месту проживания избирателя</a:t>
            </a:r>
          </a:p>
          <a:p>
            <a:pPr indent="361950" algn="ctr" eaLnBrk="1" hangingPunct="1">
              <a:defRPr/>
            </a:pPr>
            <a:r>
              <a:rPr lang="ru-RU" b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члены УИК с правом решающего голоса должны иметь</a:t>
            </a:r>
            <a:r>
              <a:rPr lang="ru-RU" b="1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1950" algn="ctr" eaLnBrk="1" hangingPunct="1">
              <a:defRPr/>
            </a:pPr>
            <a:endParaRPr lang="ru-RU" sz="1400" b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а) опечатанный (опломбированный) и пронумерованный переносной ящик для голосования;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необходимое количество бюллетеней (с учетом возможной порчи бюллетеней и выдачи нового бюллетеня взамен испорченного) (общее количество полученных бюллетеней не может превышать более чем на 5% число полученных к моменту выезда заявлений (устных обращений), но не менее 2 бюллетеней);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заверенную выписку из реестра регистрации заявлений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голосовании вне помещения для голосования либо сам реестр;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письменные заявления избирателей о предоставлении возможности проголосовать вне помещения для голосования, если они поступили в участковую комиссию;</a:t>
            </a:r>
          </a:p>
          <a:p>
            <a:pPr indent="361950" algn="just" eaLnBrk="1" hangingPunct="1">
              <a:defRPr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бланки (образцы) заявлений для оформления их по месту проживания избирателей;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е) необходимые письменные принадлежности (бумага, ручки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исключением карандашей);</a:t>
            </a:r>
          </a:p>
          <a:p>
            <a:pPr indent="361950"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ж) информационный плакат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361950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361950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1950" algn="just"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40556"/>
            <a:ext cx="785818" cy="103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 txBox="1">
            <a:spLocks/>
          </p:cNvSpPr>
          <p:nvPr/>
        </p:nvSpPr>
        <p:spPr bwMode="auto">
          <a:xfrm>
            <a:off x="214282" y="142853"/>
            <a:ext cx="85725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прибытии к избирателю членов УИК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голосующий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вне помещения для голосования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оформляет письменно свое заявление о возможности проголосовать вне помещения для голосования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(если такое заявление ранее не подавалось в УИК), при этом указывается причина, по которой он не может прибыть в помещение для голосования.</a:t>
            </a:r>
          </a:p>
          <a:p>
            <a:pPr indent="361950" algn="just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Избиратель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заявлении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расписывается в получении бюллетеня, а также проставляет серию и номер своего паспорта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или документа, заменяющего паспорт гражданина, расписывается в получении бюллетеня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 eaLnBrk="1" hangingPunct="1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УИК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заявлении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ставят свои подписи,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удостоверяя факт выдачи бюллетеня.</a:t>
            </a:r>
          </a:p>
          <a:p>
            <a:pPr indent="361950" algn="just" eaLnBrk="1" hangingPunct="1">
              <a:defRPr/>
            </a:pPr>
            <a:r>
              <a:rPr lang="ru-RU" sz="14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согласия избирателя либо по его просьбе серия и номер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предъявляемого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 паспорта или документа, заменяющего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гражданина, могут быть внесены в указанное заявление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членом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участковой комиссии с правом решающего голоса.</a:t>
            </a:r>
          </a:p>
          <a:p>
            <a:pPr indent="361950" algn="just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случае получения избирателем двух и более бюллетеней (с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вида выборов и совмещения выборов) в заявление 	вносятся отметки об общем количестве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полученных бюллетеней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-3" y="4929196"/>
            <a:ext cx="9117013" cy="1071571"/>
          </a:xfrm>
          <a:prstGeom prst="homePlate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0" y="3786190"/>
            <a:ext cx="9143998" cy="1000132"/>
          </a:xfrm>
          <a:prstGeom prst="homePlate">
            <a:avLst>
              <a:gd name="adj" fmla="val 36526"/>
            </a:avLst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0" y="3143245"/>
            <a:ext cx="9117014" cy="500067"/>
          </a:xfrm>
          <a:prstGeom prst="homePlat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44513" y="3143248"/>
            <a:ext cx="85725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 eaLnBrk="1" hangingPunct="1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Если избиратель испортил бюллетень, ему выдается новый и соответствующая отметка заносится в заявление избирателя.</a:t>
            </a:r>
          </a:p>
          <a:p>
            <a:pPr indent="361950" algn="just" eaLnBrk="1" hangingPunct="1"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 случае, если избиратель вследствие инвалидности или по состоянию здоровья не имеет возможности самостоятельно расписаться в получении бюллетеня или заполнить бюллетень, он вправе воспользоваться для этого помощью другого избирателя в порядке, установленном законом.</a:t>
            </a:r>
          </a:p>
          <a:p>
            <a:pPr indent="361950" algn="just" eaLnBrk="1" hangingPunct="1"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 eaLnBrk="1" hangingPunct="1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Избирателю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обеспечивается возможность проголосовать с соблюдением тайны голосования (члены комиссии и наблюдатели покидают комнату, в которой голосует избиратель, в случае, если у них нет переносной шторки для обеспечения тайны голосования избирателя). Избиратель опускает бюллетень в переносной ящик.</a:t>
            </a:r>
          </a:p>
          <a:p>
            <a:pPr indent="361950" algn="just" eaLnBrk="1" hangingPunct="1">
              <a:defRPr/>
            </a:pPr>
            <a:endParaRPr lang="ru-RU" sz="1400" b="1" dirty="0">
              <a:latin typeface="+mn-lt"/>
            </a:endParaRPr>
          </a:p>
        </p:txBody>
      </p:sp>
      <p:pic>
        <p:nvPicPr>
          <p:cNvPr id="10" name="Рисунок 9" descr="C:\Users\plotnikova_sv\Desktop\ВСЕ от РЦОИТ\2017\ПАМЯТКИ МАТЕРИАЛЫ\09-08-2017_08-30-41 ЖЕНЯ ПАМЯТКИ\1361515595_image36634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857916"/>
            <a:ext cx="1285852" cy="100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 txBox="1">
            <a:spLocks/>
          </p:cNvSpPr>
          <p:nvPr/>
        </p:nvSpPr>
        <p:spPr bwMode="auto">
          <a:xfrm>
            <a:off x="0" y="331804"/>
            <a:ext cx="8929687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ctr" eaLnBrk="1" hangingPunct="1">
              <a:defRPr/>
            </a:pPr>
            <a:r>
              <a:rPr lang="ru-RU" sz="2400" b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возвращении в помещение для голосования члены участковой комиссии с правом решающего голоса, выезжавшие по заявлениям </a:t>
            </a:r>
          </a:p>
          <a:p>
            <a:pPr indent="361950" algn="ctr" eaLnBrk="1" hangingPunct="1">
              <a:defRPr/>
            </a:pPr>
            <a:r>
              <a:rPr lang="ru-RU" sz="2400" b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(устным обращениям) избирателей</a:t>
            </a:r>
          </a:p>
          <a:p>
            <a:pPr indent="361950" algn="just" eaLnBrk="1" hangingPunct="1">
              <a:defRPr/>
            </a:pPr>
            <a:endParaRPr lang="ru-RU" sz="2400" b="1" dirty="0">
              <a:latin typeface="+mj-lt"/>
            </a:endParaRPr>
          </a:p>
          <a:p>
            <a:pPr indent="361950" algn="just" eaLnBrk="1" hangingPunct="1">
              <a:defRPr/>
            </a:pPr>
            <a:endParaRPr lang="ru-RU" sz="2400" b="1" dirty="0">
              <a:latin typeface="+mn-lt"/>
            </a:endParaRPr>
          </a:p>
          <a:p>
            <a:pPr indent="361950" algn="just" eaLnBrk="1" hangingPunct="1">
              <a:defRPr/>
            </a:pPr>
            <a:endParaRPr lang="ru-RU" sz="2400" b="1" dirty="0">
              <a:latin typeface="+mn-lt"/>
            </a:endParaRPr>
          </a:p>
          <a:p>
            <a:pPr indent="361950" algn="just" eaLnBrk="1" hangingPunct="1">
              <a:defRPr/>
            </a:pPr>
            <a:endParaRPr lang="ru-RU" sz="2400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2285994"/>
            <a:ext cx="4071938" cy="3500437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вносят в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избирателей серию и номер паспорта или документа, заменяющего паспорт, избирателя, проголосовавшего вне помещения для голосования.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285994"/>
            <a:ext cx="4357688" cy="3500460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одновременно в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соответствующей графе (графах) списка избирателей делается особая отметка: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«Голосовал вне помещения для голосования»</a:t>
            </a: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ставятся подписи указанных членов комиссии.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14290"/>
            <a:ext cx="8786873" cy="1714500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07404" y="1393024"/>
            <a:ext cx="357191" cy="1428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643687" y="1428741"/>
            <a:ext cx="357188" cy="1357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926</TotalTime>
  <Words>1486</Words>
  <Application>Microsoft Office PowerPoint</Application>
  <PresentationFormat>Экран (4:3)</PresentationFormat>
  <Paragraphs>125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Franklin Gothic Book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Применение информационных технологий при подготовке и проведения выборов</vt:lpstr>
      <vt:lpstr>Презентация PowerPoint</vt:lpstr>
      <vt:lpstr>Размещение информации в сети «Интернет»</vt:lpstr>
      <vt:lpstr>Порядок работы участковой избирательной комиссии  по организации и проведению голосования избирателей вне помещения для голосования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Территориальная  избирательная комиссия г.Сатки и Саткинского  района 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Secretar</dc:creator>
  <cp:lastModifiedBy>Комиссия Избирательная</cp:lastModifiedBy>
  <cp:revision>152</cp:revision>
  <dcterms:created xsi:type="dcterms:W3CDTF">2019-05-19T09:34:22Z</dcterms:created>
  <dcterms:modified xsi:type="dcterms:W3CDTF">2019-08-01T13:42:06Z</dcterms:modified>
</cp:coreProperties>
</file>